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9" r:id="rId1"/>
  </p:sldMasterIdLst>
  <p:notesMasterIdLst>
    <p:notesMasterId r:id="rId37"/>
  </p:notesMasterIdLst>
  <p:sldIdLst>
    <p:sldId id="256" r:id="rId2"/>
    <p:sldId id="257" r:id="rId3"/>
    <p:sldId id="296" r:id="rId4"/>
    <p:sldId id="285" r:id="rId5"/>
    <p:sldId id="272" r:id="rId6"/>
    <p:sldId id="259" r:id="rId7"/>
    <p:sldId id="299" r:id="rId8"/>
    <p:sldId id="273" r:id="rId9"/>
    <p:sldId id="289" r:id="rId10"/>
    <p:sldId id="290" r:id="rId11"/>
    <p:sldId id="291" r:id="rId12"/>
    <p:sldId id="288" r:id="rId13"/>
    <p:sldId id="281" r:id="rId14"/>
    <p:sldId id="276" r:id="rId15"/>
    <p:sldId id="301" r:id="rId16"/>
    <p:sldId id="278" r:id="rId17"/>
    <p:sldId id="279" r:id="rId18"/>
    <p:sldId id="294" r:id="rId19"/>
    <p:sldId id="293" r:id="rId20"/>
    <p:sldId id="264" r:id="rId21"/>
    <p:sldId id="302" r:id="rId22"/>
    <p:sldId id="282" r:id="rId23"/>
    <p:sldId id="283" r:id="rId24"/>
    <p:sldId id="287" r:id="rId25"/>
    <p:sldId id="298" r:id="rId26"/>
    <p:sldId id="286" r:id="rId27"/>
    <p:sldId id="300" r:id="rId28"/>
    <p:sldId id="258" r:id="rId29"/>
    <p:sldId id="275" r:id="rId30"/>
    <p:sldId id="274" r:id="rId31"/>
    <p:sldId id="295" r:id="rId32"/>
    <p:sldId id="262" r:id="rId33"/>
    <p:sldId id="297" r:id="rId34"/>
    <p:sldId id="265" r:id="rId35"/>
    <p:sldId id="303"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1" autoAdjust="0"/>
    <p:restoredTop sz="94660"/>
  </p:normalViewPr>
  <p:slideViewPr>
    <p:cSldViewPr snapToGrid="0">
      <p:cViewPr varScale="1">
        <p:scale>
          <a:sx n="88" d="100"/>
          <a:sy n="88" d="100"/>
        </p:scale>
        <p:origin x="7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DA97-7C52-4A0B-844F-440E2D9C25E3}" type="datetimeFigureOut">
              <a:rPr lang="en-US"/>
              <a:t>7/16/18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530AB-5424-4F09-A532-9E4578AC3866}" type="slidenum">
              <a:rPr lang="en-US"/>
              <a:t>‹#›</a:t>
            </a:fld>
            <a:endParaRPr lang="en-US"/>
          </a:p>
        </p:txBody>
      </p:sp>
    </p:spTree>
    <p:extLst>
      <p:ext uri="{BB962C8B-B14F-4D97-AF65-F5344CB8AC3E}">
        <p14:creationId xmlns:p14="http://schemas.microsoft.com/office/powerpoint/2010/main" val="3627258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July 17th workshop for ACRL is scheduled </a:t>
            </a:r>
          </a:p>
          <a:p>
            <a:r>
              <a:rPr lang="en-US" dirty="0">
                <a:cs typeface="Calibri"/>
              </a:rPr>
              <a:t>Presentation on </a:t>
            </a:r>
            <a:r>
              <a:rPr lang="en-US" dirty="0"/>
              <a:t>June 29th</a:t>
            </a:r>
            <a:r>
              <a:rPr lang="en-US" dirty="0">
                <a:cs typeface="Calibri"/>
              </a:rPr>
              <a:t> at 9:00am</a:t>
            </a:r>
          </a:p>
          <a:p>
            <a:endParaRPr lang="en-US" dirty="0">
              <a:cs typeface="Calibri"/>
            </a:endParaRPr>
          </a:p>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a:t>
            </a:fld>
            <a:endParaRPr lang="en-US"/>
          </a:p>
        </p:txBody>
      </p:sp>
    </p:spTree>
    <p:extLst>
      <p:ext uri="{BB962C8B-B14F-4D97-AF65-F5344CB8AC3E}">
        <p14:creationId xmlns:p14="http://schemas.microsoft.com/office/powerpoint/2010/main" val="2715770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10</a:t>
            </a:fld>
            <a:endParaRPr lang="en-US"/>
          </a:p>
        </p:txBody>
      </p:sp>
    </p:spTree>
    <p:extLst>
      <p:ext uri="{BB962C8B-B14F-4D97-AF65-F5344CB8AC3E}">
        <p14:creationId xmlns:p14="http://schemas.microsoft.com/office/powerpoint/2010/main" val="1411470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11</a:t>
            </a:fld>
            <a:endParaRPr lang="en-US"/>
          </a:p>
        </p:txBody>
      </p:sp>
    </p:spTree>
    <p:extLst>
      <p:ext uri="{BB962C8B-B14F-4D97-AF65-F5344CB8AC3E}">
        <p14:creationId xmlns:p14="http://schemas.microsoft.com/office/powerpoint/2010/main" val="2125866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12</a:t>
            </a:fld>
            <a:endParaRPr lang="en-US"/>
          </a:p>
        </p:txBody>
      </p:sp>
    </p:spTree>
    <p:extLst>
      <p:ext uri="{BB962C8B-B14F-4D97-AF65-F5344CB8AC3E}">
        <p14:creationId xmlns:p14="http://schemas.microsoft.com/office/powerpoint/2010/main" val="2561845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Factors that may influence:</a:t>
            </a:r>
          </a:p>
          <a:p>
            <a:r>
              <a:rPr lang="en-US" dirty="0">
                <a:cs typeface="Calibri"/>
              </a:rPr>
              <a:t>Previous purchases, the most popular purchases, related items, advertisements?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13</a:t>
            </a:fld>
            <a:endParaRPr lang="en-US"/>
          </a:p>
        </p:txBody>
      </p:sp>
    </p:spTree>
    <p:extLst>
      <p:ext uri="{BB962C8B-B14F-4D97-AF65-F5344CB8AC3E}">
        <p14:creationId xmlns:p14="http://schemas.microsoft.com/office/powerpoint/2010/main" val="3457515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Top Picks:</a:t>
            </a:r>
          </a:p>
          <a:p>
            <a:r>
              <a:rPr lang="en-US" dirty="0">
                <a:cs typeface="Calibri"/>
              </a:rPr>
              <a:t>Factors that may influence- genre, actors, previously watched movies, common actors, push for Netflix Originals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14</a:t>
            </a:fld>
            <a:endParaRPr lang="en-US"/>
          </a:p>
        </p:txBody>
      </p:sp>
    </p:spTree>
    <p:extLst>
      <p:ext uri="{BB962C8B-B14F-4D97-AF65-F5344CB8AC3E}">
        <p14:creationId xmlns:p14="http://schemas.microsoft.com/office/powerpoint/2010/main" val="32097175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Top Picks:</a:t>
            </a:r>
          </a:p>
          <a:p>
            <a:r>
              <a:rPr lang="en-US" dirty="0">
                <a:cs typeface="Calibri"/>
              </a:rPr>
              <a:t>Factors that may influence- genre, actors, previously watched movies, common actors, push for Netflix Originals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15</a:t>
            </a:fld>
            <a:endParaRPr lang="en-US"/>
          </a:p>
        </p:txBody>
      </p:sp>
    </p:spTree>
    <p:extLst>
      <p:ext uri="{BB962C8B-B14F-4D97-AF65-F5344CB8AC3E}">
        <p14:creationId xmlns:p14="http://schemas.microsoft.com/office/powerpoint/2010/main" val="1994747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Facebook Advertisements:</a:t>
            </a:r>
          </a:p>
          <a:p>
            <a:r>
              <a:rPr lang="en-US" dirty="0">
                <a:cs typeface="Calibri"/>
              </a:rPr>
              <a:t>Factors that may influence: Previous searches (in my case, I was looking into hiking trails for this 4th of July weekend), what your friends like (</a:t>
            </a:r>
            <a:r>
              <a:rPr lang="en-US" dirty="0" err="1">
                <a:cs typeface="Calibri"/>
              </a:rPr>
              <a:t>ie</a:t>
            </a:r>
            <a:r>
              <a:rPr lang="en-US" dirty="0">
                <a:cs typeface="Calibri"/>
              </a:rPr>
              <a:t>, </a:t>
            </a:r>
            <a:r>
              <a:rPr lang="en-US" dirty="0" err="1">
                <a:cs typeface="Calibri"/>
              </a:rPr>
              <a:t>julia</a:t>
            </a:r>
            <a:r>
              <a:rPr lang="en-US" dirty="0">
                <a:cs typeface="Calibri"/>
              </a:rPr>
              <a:t>, terry, and 29 others), where you live/your zip code (recreation, Kalispell sales-where I'm originally from and where most of my friends are from), where your friends are from</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16</a:t>
            </a:fld>
            <a:endParaRPr lang="en-US"/>
          </a:p>
        </p:txBody>
      </p:sp>
    </p:spTree>
    <p:extLst>
      <p:ext uri="{BB962C8B-B14F-4D97-AF65-F5344CB8AC3E}">
        <p14:creationId xmlns:p14="http://schemas.microsoft.com/office/powerpoint/2010/main" val="8758774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Name, hometown, current city, high school, mutual friends, college or university, employer, graduate school, age, phone/other social media contacts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17</a:t>
            </a:fld>
            <a:endParaRPr lang="en-US"/>
          </a:p>
        </p:txBody>
      </p:sp>
    </p:spTree>
    <p:extLst>
      <p:ext uri="{BB962C8B-B14F-4D97-AF65-F5344CB8AC3E}">
        <p14:creationId xmlns:p14="http://schemas.microsoft.com/office/powerpoint/2010/main" val="3648818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18</a:t>
            </a:fld>
            <a:endParaRPr lang="en-US"/>
          </a:p>
        </p:txBody>
      </p:sp>
    </p:spTree>
    <p:extLst>
      <p:ext uri="{BB962C8B-B14F-4D97-AF65-F5344CB8AC3E}">
        <p14:creationId xmlns:p14="http://schemas.microsoft.com/office/powerpoint/2010/main" val="30396050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Name, hometown, current city, high school, mutual friends, college or university, employer, graduate school, age, phone/other social media contacts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19</a:t>
            </a:fld>
            <a:endParaRPr lang="en-US"/>
          </a:p>
        </p:txBody>
      </p:sp>
    </p:spTree>
    <p:extLst>
      <p:ext uri="{BB962C8B-B14F-4D97-AF65-F5344CB8AC3E}">
        <p14:creationId xmlns:p14="http://schemas.microsoft.com/office/powerpoint/2010/main" val="1488767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Who we are: researchers from Montana State University Library Special Collections team</a:t>
            </a:r>
          </a:p>
          <a:p>
            <a:r>
              <a:rPr lang="en-US" dirty="0">
                <a:cs typeface="Calibri"/>
              </a:rPr>
              <a:t>Grant: provided by the</a:t>
            </a:r>
            <a:r>
              <a:rPr lang="en-US" dirty="0"/>
              <a:t> IMLS</a:t>
            </a:r>
            <a:endParaRPr lang="en-US" dirty="0">
              <a:cs typeface="Calibri"/>
            </a:endParaRPr>
          </a:p>
          <a:p>
            <a:endParaRPr lang="en-US" dirty="0">
              <a:cs typeface="Calibri"/>
            </a:endParaRPr>
          </a:p>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a:t>
            </a:fld>
            <a:endParaRPr lang="en-US"/>
          </a:p>
        </p:txBody>
      </p:sp>
    </p:spTree>
    <p:extLst>
      <p:ext uri="{BB962C8B-B14F-4D97-AF65-F5344CB8AC3E}">
        <p14:creationId xmlns:p14="http://schemas.microsoft.com/office/powerpoint/2010/main" val="3853382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cs typeface="Calibri"/>
              </a:rPr>
              <a:t>We might want to include this if it's up and running! Cool demonstration</a:t>
            </a:r>
            <a:endParaRPr lang="en-US" dirty="0"/>
          </a:p>
          <a:p>
            <a:pPr marL="171450" indent="-171450">
              <a:buFont typeface="Arial"/>
              <a:buChar char="•"/>
            </a:pPr>
            <a:r>
              <a:rPr lang="en-US" dirty="0">
                <a:cs typeface="Calibri"/>
              </a:rPr>
              <a:t>From WMD- the way someone sees prices depends on how likely they are to buy the product. For example, an airline ticket. If you've looked at a trip to Hawaii three times, are you more likely to buy now that you've been researching it? Perhaps you're more committed now and perhaps a bump up in price might be the factor that tips the scale so you buy before it's too close to the date you have a free weekend. </a:t>
            </a:r>
          </a:p>
          <a:p>
            <a:pPr marL="171450" indent="-171450">
              <a:buFont typeface="Arial"/>
              <a:buChar char="•"/>
            </a:pPr>
            <a:r>
              <a:rPr lang="en-US" dirty="0">
                <a:cs typeface="Calibri"/>
              </a:rPr>
              <a:t>Another example of real world influence is US Today College ranking. </a:t>
            </a:r>
          </a:p>
          <a:p>
            <a:pPr marL="171450" indent="-171450">
              <a:buFont typeface="Arial"/>
              <a:buChar char="•"/>
            </a:pPr>
            <a:endParaRPr lang="en-US" dirty="0">
              <a:cs typeface="Calibri"/>
            </a:endParaRPr>
          </a:p>
          <a:p>
            <a:pPr marL="171450" indent="-171450">
              <a:buFont typeface="Arial"/>
              <a:buChar char="•"/>
            </a:pPr>
            <a:r>
              <a:rPr lang="en-US" dirty="0">
                <a:cs typeface="Calibri"/>
              </a:rPr>
              <a:t>Jason</a:t>
            </a:r>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20</a:t>
            </a:fld>
            <a:endParaRPr lang="en-US"/>
          </a:p>
        </p:txBody>
      </p:sp>
    </p:spTree>
    <p:extLst>
      <p:ext uri="{BB962C8B-B14F-4D97-AF65-F5344CB8AC3E}">
        <p14:creationId xmlns:p14="http://schemas.microsoft.com/office/powerpoint/2010/main" val="1543173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cs typeface="Calibri"/>
              </a:rPr>
              <a:t>We might want to include this if it's up and running! Cool demonstration</a:t>
            </a:r>
            <a:endParaRPr lang="en-US" dirty="0"/>
          </a:p>
          <a:p>
            <a:pPr marL="171450" indent="-171450">
              <a:buFont typeface="Arial"/>
              <a:buChar char="•"/>
            </a:pPr>
            <a:r>
              <a:rPr lang="en-US" dirty="0">
                <a:cs typeface="Calibri"/>
              </a:rPr>
              <a:t>From WMD- the way someone sees prices depends on how likely they are to buy the product. For example, an airline ticket. If you've looked at a trip to Hawaii three times, are you more likely to buy now that you've been researching it? Perhaps you're more committed now and perhaps a bump up in price might be the factor that tips the scale so you buy before it's too close to the date you have a free weekend. </a:t>
            </a:r>
          </a:p>
          <a:p>
            <a:pPr marL="171450" indent="-171450">
              <a:buFont typeface="Arial"/>
              <a:buChar char="•"/>
            </a:pPr>
            <a:r>
              <a:rPr lang="en-US" dirty="0">
                <a:cs typeface="Calibri"/>
              </a:rPr>
              <a:t>Another example of real world influence is US Today College ranking. </a:t>
            </a:r>
          </a:p>
          <a:p>
            <a:pPr marL="171450" indent="-171450">
              <a:buFont typeface="Arial"/>
              <a:buChar char="•"/>
            </a:pPr>
            <a:endParaRPr lang="en-US" dirty="0">
              <a:cs typeface="Calibri"/>
            </a:endParaRPr>
          </a:p>
          <a:p>
            <a:pPr marL="171450" indent="-171450">
              <a:buFont typeface="Arial"/>
              <a:buChar char="•"/>
            </a:pPr>
            <a:r>
              <a:rPr lang="en-US" dirty="0">
                <a:cs typeface="Calibri"/>
              </a:rPr>
              <a:t>Jason</a:t>
            </a:r>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21</a:t>
            </a:fld>
            <a:endParaRPr lang="en-US"/>
          </a:p>
        </p:txBody>
      </p:sp>
    </p:spTree>
    <p:extLst>
      <p:ext uri="{BB962C8B-B14F-4D97-AF65-F5344CB8AC3E}">
        <p14:creationId xmlns:p14="http://schemas.microsoft.com/office/powerpoint/2010/main" val="10367826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22</a:t>
            </a:fld>
            <a:endParaRPr lang="en-US"/>
          </a:p>
        </p:txBody>
      </p:sp>
    </p:spTree>
    <p:extLst>
      <p:ext uri="{BB962C8B-B14F-4D97-AF65-F5344CB8AC3E}">
        <p14:creationId xmlns:p14="http://schemas.microsoft.com/office/powerpoint/2010/main" val="1935409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23</a:t>
            </a:fld>
            <a:endParaRPr lang="en-US"/>
          </a:p>
        </p:txBody>
      </p:sp>
    </p:spTree>
    <p:extLst>
      <p:ext uri="{BB962C8B-B14F-4D97-AF65-F5344CB8AC3E}">
        <p14:creationId xmlns:p14="http://schemas.microsoft.com/office/powerpoint/2010/main" val="22100518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24</a:t>
            </a:fld>
            <a:endParaRPr lang="en-US"/>
          </a:p>
        </p:txBody>
      </p:sp>
    </p:spTree>
    <p:extLst>
      <p:ext uri="{BB962C8B-B14F-4D97-AF65-F5344CB8AC3E}">
        <p14:creationId xmlns:p14="http://schemas.microsoft.com/office/powerpoint/2010/main" val="3271524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25</a:t>
            </a:fld>
            <a:endParaRPr lang="en-US"/>
          </a:p>
        </p:txBody>
      </p:sp>
    </p:spTree>
    <p:extLst>
      <p:ext uri="{BB962C8B-B14F-4D97-AF65-F5344CB8AC3E}">
        <p14:creationId xmlns:p14="http://schemas.microsoft.com/office/powerpoint/2010/main" val="21869424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26</a:t>
            </a:fld>
            <a:endParaRPr lang="en-US"/>
          </a:p>
        </p:txBody>
      </p:sp>
    </p:spTree>
    <p:extLst>
      <p:ext uri="{BB962C8B-B14F-4D97-AF65-F5344CB8AC3E}">
        <p14:creationId xmlns:p14="http://schemas.microsoft.com/office/powerpoint/2010/main" val="8109284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27</a:t>
            </a:fld>
            <a:endParaRPr lang="en-US"/>
          </a:p>
        </p:txBody>
      </p:sp>
    </p:spTree>
    <p:extLst>
      <p:ext uri="{BB962C8B-B14F-4D97-AF65-F5344CB8AC3E}">
        <p14:creationId xmlns:p14="http://schemas.microsoft.com/office/powerpoint/2010/main" val="3684608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28</a:t>
            </a:fld>
            <a:endParaRPr lang="en-US"/>
          </a:p>
        </p:txBody>
      </p:sp>
    </p:spTree>
    <p:extLst>
      <p:ext uri="{BB962C8B-B14F-4D97-AF65-F5344CB8AC3E}">
        <p14:creationId xmlns:p14="http://schemas.microsoft.com/office/powerpoint/2010/main" val="3935318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29</a:t>
            </a:fld>
            <a:endParaRPr lang="en-US"/>
          </a:p>
        </p:txBody>
      </p:sp>
    </p:spTree>
    <p:extLst>
      <p:ext uri="{BB962C8B-B14F-4D97-AF65-F5344CB8AC3E}">
        <p14:creationId xmlns:p14="http://schemas.microsoft.com/office/powerpoint/2010/main" val="3010832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Who we are: researchers from Montana State University Library Special Collections team</a:t>
            </a:r>
          </a:p>
          <a:p>
            <a:r>
              <a:rPr lang="en-US" dirty="0">
                <a:cs typeface="Calibri"/>
              </a:rPr>
              <a:t>Grant: provided by the</a:t>
            </a:r>
            <a:r>
              <a:rPr lang="en-US" dirty="0"/>
              <a:t> IMLS</a:t>
            </a:r>
            <a:endParaRPr lang="en-US" dirty="0">
              <a:cs typeface="Calibri"/>
            </a:endParaRPr>
          </a:p>
          <a:p>
            <a:endParaRPr lang="en-US" dirty="0">
              <a:cs typeface="Calibri"/>
            </a:endParaRPr>
          </a:p>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3</a:t>
            </a:fld>
            <a:endParaRPr lang="en-US"/>
          </a:p>
        </p:txBody>
      </p:sp>
    </p:spTree>
    <p:extLst>
      <p:ext uri="{BB962C8B-B14F-4D97-AF65-F5344CB8AC3E}">
        <p14:creationId xmlns:p14="http://schemas.microsoft.com/office/powerpoint/2010/main" val="7910587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30</a:t>
            </a:fld>
            <a:endParaRPr lang="en-US"/>
          </a:p>
        </p:txBody>
      </p:sp>
    </p:spTree>
    <p:extLst>
      <p:ext uri="{BB962C8B-B14F-4D97-AF65-F5344CB8AC3E}">
        <p14:creationId xmlns:p14="http://schemas.microsoft.com/office/powerpoint/2010/main" val="8421970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31</a:t>
            </a:fld>
            <a:endParaRPr lang="en-US"/>
          </a:p>
        </p:txBody>
      </p:sp>
    </p:spTree>
    <p:extLst>
      <p:ext uri="{BB962C8B-B14F-4D97-AF65-F5344CB8AC3E}">
        <p14:creationId xmlns:p14="http://schemas.microsoft.com/office/powerpoint/2010/main" val="36263599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32</a:t>
            </a:fld>
            <a:endParaRPr lang="en-US"/>
          </a:p>
        </p:txBody>
      </p:sp>
    </p:spTree>
    <p:extLst>
      <p:ext uri="{BB962C8B-B14F-4D97-AF65-F5344CB8AC3E}">
        <p14:creationId xmlns:p14="http://schemas.microsoft.com/office/powerpoint/2010/main" val="2589421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33</a:t>
            </a:fld>
            <a:endParaRPr lang="en-US"/>
          </a:p>
        </p:txBody>
      </p:sp>
    </p:spTree>
    <p:extLst>
      <p:ext uri="{BB962C8B-B14F-4D97-AF65-F5344CB8AC3E}">
        <p14:creationId xmlns:p14="http://schemas.microsoft.com/office/powerpoint/2010/main" val="33346208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endParaRPr lang="en-US" dirty="0"/>
          </a:p>
          <a:p>
            <a:endParaRPr lang="en-US" dirty="0"/>
          </a:p>
          <a:p>
            <a:r>
              <a:rPr lang="en-US" dirty="0"/>
              <a:t>Class Poll</a:t>
            </a:r>
            <a:endParaRPr lang="en-US" dirty="0">
              <a:ea typeface="+mn-lt"/>
              <a:cs typeface="+mn-lt"/>
            </a:endParaRPr>
          </a:p>
          <a:p>
            <a:pPr marL="228600" indent="-228600">
              <a:buAutoNum type="arabicPeriod"/>
            </a:pPr>
            <a:r>
              <a:rPr lang="en-US" dirty="0"/>
              <a:t>What did you enjoy/find most educational about the class?</a:t>
            </a:r>
            <a:endParaRPr lang="en-US" dirty="0">
              <a:ea typeface="+mn-lt"/>
              <a:cs typeface="+mn-lt"/>
            </a:endParaRPr>
          </a:p>
          <a:p>
            <a:pPr marL="228600" indent="-228600">
              <a:buAutoNum type="arabicPeriod"/>
            </a:pPr>
            <a:r>
              <a:rPr lang="en-US" dirty="0"/>
              <a:t>What could be change/improved upon in the next class?</a:t>
            </a:r>
            <a:endParaRPr lang="en-US" dirty="0">
              <a:ea typeface="+mn-lt"/>
              <a:cs typeface="+mn-lt"/>
            </a:endParaRPr>
          </a:p>
          <a:p>
            <a:pPr marL="228600" indent="-228600">
              <a:buAutoNum type="arabicPeriod"/>
            </a:pPr>
            <a:r>
              <a:rPr lang="en-US" dirty="0"/>
              <a:t>What would you be most interested in learning about algorithms in the future?</a:t>
            </a:r>
            <a:endParaRPr lang="en-US" dirty="0">
              <a:ea typeface="+mn-lt"/>
              <a:cs typeface="+mn-lt"/>
            </a:endParaRPr>
          </a:p>
          <a:p>
            <a:pPr marL="228600" indent="-228600">
              <a:buAutoNum type="arabicPeriod"/>
            </a:pPr>
            <a:r>
              <a:rPr lang="en-US" dirty="0"/>
              <a:t>What did you learn about algorithms?</a:t>
            </a:r>
            <a:endParaRPr lang="en-US" dirty="0">
              <a:ea typeface="+mn-lt"/>
              <a:cs typeface="+mn-lt"/>
            </a:endParaRPr>
          </a:p>
          <a:p>
            <a:pPr indent="-228600">
              <a:buAutoNum type="arabicPeriod"/>
            </a:pPr>
            <a:r>
              <a:rPr lang="en-US" dirty="0"/>
              <a:t>Do you feel confident you could teach another person what an algorithm is?</a:t>
            </a:r>
            <a:endParaRPr lang="en-US" dirty="0">
              <a:ea typeface="+mn-lt"/>
              <a:cs typeface="+mn-lt"/>
            </a:endParaRPr>
          </a:p>
          <a:p>
            <a:pPr marL="228600" indent="-228600">
              <a:buAutoNum type="arabicPeriod"/>
            </a:pPr>
            <a:r>
              <a:rPr lang="en-US" dirty="0"/>
              <a:t>clarity and organization</a:t>
            </a:r>
            <a:endParaRPr lang="en-US" dirty="0">
              <a:ea typeface="+mn-lt"/>
              <a:cs typeface="+mn-lt"/>
            </a:endParaRPr>
          </a:p>
          <a:p>
            <a:pPr marL="228600" indent="-228600">
              <a:buAutoNum type="arabicPeriod"/>
            </a:pPr>
            <a:r>
              <a:rPr lang="en-US" dirty="0"/>
              <a:t>What class exercises worked best?</a:t>
            </a:r>
            <a:endParaRPr lang="en-US" dirty="0">
              <a:ea typeface="+mn-lt"/>
              <a:cs typeface="+mn-lt"/>
            </a:endParaRPr>
          </a:p>
          <a:p>
            <a:pPr marL="228600" indent="-228600">
              <a:buAutoNum type="arabicPeriod"/>
            </a:pPr>
            <a:r>
              <a:rPr lang="en-US" dirty="0"/>
              <a:t>What class exercises did not work well?</a:t>
            </a:r>
            <a:endParaRPr lang="en-US" dirty="0">
              <a:cs typeface="Calibri"/>
            </a:endParaRPr>
          </a:p>
          <a:p>
            <a:endParaRPr lang="en-US" dirty="0">
              <a:cs typeface="Calibri"/>
            </a:endParaRPr>
          </a:p>
          <a:p>
            <a:r>
              <a:rPr lang="en-US" dirty="0">
                <a:cs typeface="Calibri"/>
              </a:rPr>
              <a:t>Add survey questions: what class exercises worked best? What did not work well?</a:t>
            </a:r>
            <a:endParaRPr lang="en-US" dirty="0"/>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34</a:t>
            </a:fld>
            <a:endParaRPr lang="en-US"/>
          </a:p>
        </p:txBody>
      </p:sp>
    </p:spTree>
    <p:extLst>
      <p:ext uri="{BB962C8B-B14F-4D97-AF65-F5344CB8AC3E}">
        <p14:creationId xmlns:p14="http://schemas.microsoft.com/office/powerpoint/2010/main" val="3097180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4</a:t>
            </a:fld>
            <a:endParaRPr lang="en-US"/>
          </a:p>
        </p:txBody>
      </p:sp>
    </p:spTree>
    <p:extLst>
      <p:ext uri="{BB962C8B-B14F-4D97-AF65-F5344CB8AC3E}">
        <p14:creationId xmlns:p14="http://schemas.microsoft.com/office/powerpoint/2010/main" val="2078213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5</a:t>
            </a:fld>
            <a:endParaRPr lang="en-US"/>
          </a:p>
        </p:txBody>
      </p:sp>
    </p:spTree>
    <p:extLst>
      <p:ext uri="{BB962C8B-B14F-4D97-AF65-F5344CB8AC3E}">
        <p14:creationId xmlns:p14="http://schemas.microsoft.com/office/powerpoint/2010/main" val="2182547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6</a:t>
            </a:fld>
            <a:endParaRPr lang="en-US"/>
          </a:p>
        </p:txBody>
      </p:sp>
    </p:spTree>
    <p:extLst>
      <p:ext uri="{BB962C8B-B14F-4D97-AF65-F5344CB8AC3E}">
        <p14:creationId xmlns:p14="http://schemas.microsoft.com/office/powerpoint/2010/main" val="475109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7</a:t>
            </a:fld>
            <a:endParaRPr lang="en-US"/>
          </a:p>
        </p:txBody>
      </p:sp>
    </p:spTree>
    <p:extLst>
      <p:ext uri="{BB962C8B-B14F-4D97-AF65-F5344CB8AC3E}">
        <p14:creationId xmlns:p14="http://schemas.microsoft.com/office/powerpoint/2010/main" val="4246674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8</a:t>
            </a:fld>
            <a:endParaRPr lang="en-US"/>
          </a:p>
        </p:txBody>
      </p:sp>
    </p:spTree>
    <p:extLst>
      <p:ext uri="{BB962C8B-B14F-4D97-AF65-F5344CB8AC3E}">
        <p14:creationId xmlns:p14="http://schemas.microsoft.com/office/powerpoint/2010/main" val="3039175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9</a:t>
            </a:fld>
            <a:endParaRPr lang="en-US"/>
          </a:p>
        </p:txBody>
      </p:sp>
    </p:spTree>
    <p:extLst>
      <p:ext uri="{BB962C8B-B14F-4D97-AF65-F5344CB8AC3E}">
        <p14:creationId xmlns:p14="http://schemas.microsoft.com/office/powerpoint/2010/main" val="2512186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dirty="0"/>
              <a:t>Click to edit Master title style</a:t>
            </a:r>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846CE7D5-CF57-46EF-B807-FDD0502418D4}" type="datetimeFigureOut">
              <a:rPr lang="en-US" smtClean="0"/>
              <a:t>7/16/18</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15093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dirty="0"/>
              <a:t>Click to edit Master title style</a:t>
            </a:r>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31956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dirty="0"/>
              <a:t>Click to edit Master title style</a:t>
            </a:r>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5" name="Footer Placeholder 4"/>
          <p:cNvSpPr>
            <a:spLocks noGrp="1"/>
          </p:cNvSpPr>
          <p:nvPr>
            <p:ph type="ftr" sz="quarter" idx="11"/>
          </p:nvPr>
        </p:nvSpPr>
        <p:spPr>
          <a:xfrm>
            <a:off x="804672" y="6227064"/>
            <a:ext cx="10588752" cy="320040"/>
          </a:xfrm>
        </p:spPr>
        <p:txBody>
          <a:body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16471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dirty="0"/>
              <a:t>Click to edit Master title style</a:t>
            </a:r>
          </a:p>
        </p:txBody>
      </p:sp>
      <p:sp>
        <p:nvSpPr>
          <p:cNvPr id="3" name="Content Placeholder 2"/>
          <p:cNvSpPr>
            <a:spLocks noGrp="1"/>
          </p:cNvSpPr>
          <p:nvPr>
            <p:ph idx="1"/>
          </p:nvPr>
        </p:nvSpPr>
        <p:spPr>
          <a:xfrm>
            <a:off x="5118447" y="803186"/>
            <a:ext cx="6281873" cy="5248622"/>
          </a:xfrm>
        </p:spPr>
        <p:txBody>
          <a:bodyPr anchor="ct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88040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dirty="0"/>
              <a:t>Click to edit Master title style</a:t>
            </a:r>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78843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dirty="0"/>
              <a:t>Click to edit Master title style</a:t>
            </a:r>
          </a:p>
        </p:txBody>
      </p:sp>
      <p:sp>
        <p:nvSpPr>
          <p:cNvPr id="3" name="Content Placeholder 2"/>
          <p:cNvSpPr>
            <a:spLocks noGrp="1"/>
          </p:cNvSpPr>
          <p:nvPr>
            <p:ph sz="half" idx="1"/>
          </p:nvPr>
        </p:nvSpPr>
        <p:spPr>
          <a:xfrm>
            <a:off x="5120878" y="803187"/>
            <a:ext cx="6269591" cy="238265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18447" y="3672162"/>
            <a:ext cx="6272022" cy="238358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6" name="Footer Placeholder 5"/>
          <p:cNvSpPr>
            <a:spLocks noGrp="1"/>
          </p:cNvSpPr>
          <p:nvPr>
            <p:ph type="ftr" sz="quarter" idx="11"/>
          </p:nvPr>
        </p:nvSpPr>
        <p:spPr>
          <a:xfrm>
            <a:off x="804672" y="6227064"/>
            <a:ext cx="10588752" cy="320040"/>
          </a:xfrm>
        </p:spPr>
        <p:txBody>
          <a:bodyPr/>
          <a:lstStyle/>
          <a:p>
            <a:endParaRPr lang="en-US"/>
          </a:p>
        </p:txBody>
      </p:sp>
      <p:sp>
        <p:nvSpPr>
          <p:cNvPr id="7" name="Slide Number Placeholder 6"/>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72694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dirty="0"/>
              <a:t>Click to edit Master title style</a:t>
            </a:r>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8" name="Footer Placeholder 7"/>
          <p:cNvSpPr>
            <a:spLocks noGrp="1"/>
          </p:cNvSpPr>
          <p:nvPr>
            <p:ph type="ftr" sz="quarter" idx="11"/>
          </p:nvPr>
        </p:nvSpPr>
        <p:spPr>
          <a:xfrm>
            <a:off x="804672" y="6227064"/>
            <a:ext cx="10588752" cy="320040"/>
          </a:xfrm>
        </p:spPr>
        <p:txBody>
          <a:bodyPr/>
          <a:lstStyle/>
          <a:p>
            <a:endParaRPr lang="en-US"/>
          </a:p>
        </p:txBody>
      </p:sp>
      <p:sp>
        <p:nvSpPr>
          <p:cNvPr id="9" name="Slide Number Placeholder 8"/>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54501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00842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3" name="Footer Placeholder 2"/>
          <p:cNvSpPr>
            <a:spLocks noGrp="1"/>
          </p:cNvSpPr>
          <p:nvPr>
            <p:ph type="ftr" sz="quarter" idx="11"/>
          </p:nvPr>
        </p:nvSpPr>
        <p:spPr>
          <a:xfrm>
            <a:off x="804672" y="6227064"/>
            <a:ext cx="10588752" cy="320040"/>
          </a:xfrm>
        </p:spPr>
        <p:txBody>
          <a:bodyPr/>
          <a:lstStyle/>
          <a:p>
            <a:endParaRPr lang="en-US"/>
          </a:p>
        </p:txBody>
      </p:sp>
      <p:sp>
        <p:nvSpPr>
          <p:cNvPr id="4" name="Slide Number Placeholder 3"/>
          <p:cNvSpPr>
            <a:spLocks noGrp="1"/>
          </p:cNvSpPr>
          <p:nvPr>
            <p:ph type="sldNum" sz="quarter" idx="12"/>
          </p:nvPr>
        </p:nvSpPr>
        <p:spPr>
          <a:xfrm>
            <a:off x="10469880"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15718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dirty="0"/>
              <a:t>Click to edit Master title style</a:t>
            </a:r>
          </a:p>
        </p:txBody>
      </p:sp>
      <p:sp>
        <p:nvSpPr>
          <p:cNvPr id="3" name="Content Placeholder 2"/>
          <p:cNvSpPr>
            <a:spLocks noGrp="1"/>
          </p:cNvSpPr>
          <p:nvPr>
            <p:ph idx="1"/>
          </p:nvPr>
        </p:nvSpPr>
        <p:spPr>
          <a:xfrm>
            <a:off x="5109983" y="802809"/>
            <a:ext cx="6275035" cy="5249940"/>
          </a:xfrm>
        </p:spPr>
        <p:txBody>
          <a:bodyPr anchor="ct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230170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dirty="0"/>
              <a:t>Click to edit Master title style</a:t>
            </a:r>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a:xfrm>
            <a:off x="804672" y="320040"/>
            <a:ext cx="3657600" cy="320040"/>
          </a:xfrm>
        </p:spPr>
        <p:txBody>
          <a:bodyPr/>
          <a:lstStyle/>
          <a:p>
            <a:fld id="{846CE7D5-CF57-46EF-B807-FDD0502418D4}" type="datetimeFigureOut">
              <a:rPr lang="en-US" smtClean="0"/>
              <a:t>7/16/18</a:t>
            </a:fld>
            <a:endParaRPr lang="en-US"/>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526832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dirty="0"/>
              <a:t>Click to edit Master title style</a:t>
            </a:r>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846CE7D5-CF57-46EF-B807-FDD0502418D4}" type="datetimeFigureOut">
              <a:rPr lang="en-US" smtClean="0"/>
              <a:t>7/16/18</a:t>
            </a:fld>
            <a:endParaRPr lang="en-US"/>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598863188"/>
      </p:ext>
    </p:extLst>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acm.org/binaries/content/assets/public-policy/2017_usacm_statement_algorithms.pdf"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hyperlink" Target="https://research.netflix.com/articles?q=Recommendation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Weighted_network"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en.wikipedia.org/wiki/Dijkstra's_algorith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lib.montana.edu/~jason/files/algorithms-teaching-too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github.com/jasonclark/algorithmic-awareness/tree/master/app"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hyperlink" Target="https://en.wikipedia.org/wiki/Pseudocod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jasonclark/algorithmic-awareness/blob/master/modules/one/library-pseudocode-exercise-template.py"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jasonclark/algorithmic-awareness/tree/master/module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mls.gov/grants/awarded/re-72-17-0103-17"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algonimator.thegeeq.g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6600" dirty="0">
                <a:cs typeface="Calibri Light"/>
              </a:rPr>
              <a:t>Algorithmic Awareness</a:t>
            </a:r>
          </a:p>
        </p:txBody>
      </p:sp>
      <p:sp>
        <p:nvSpPr>
          <p:cNvPr id="3" name="Subtitle 2"/>
          <p:cNvSpPr>
            <a:spLocks noGrp="1"/>
          </p:cNvSpPr>
          <p:nvPr>
            <p:ph type="subTitle" idx="1"/>
          </p:nvPr>
        </p:nvSpPr>
        <p:spPr/>
        <p:txBody>
          <a:bodyPr vert="horz" lIns="91440" tIns="45720" rIns="91440" bIns="45720" rtlCol="0" anchor="t">
            <a:normAutofit/>
          </a:bodyPr>
          <a:lstStyle/>
          <a:p>
            <a:r>
              <a:rPr lang="en-US" sz="2400" dirty="0">
                <a:cs typeface="Calibri"/>
              </a:rPr>
              <a:t>Presented by Jason Clark and Julian </a:t>
            </a:r>
            <a:r>
              <a:rPr lang="en-US" sz="2400" err="1">
                <a:cs typeface="Calibri"/>
              </a:rPr>
              <a:t>Kaptanian</a:t>
            </a:r>
            <a:endParaRPr lang="en-US" sz="240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have  Material Consequences</a:t>
            </a:r>
            <a:endParaRPr lang="en-US" dirty="0"/>
          </a:p>
        </p:txBody>
      </p:sp>
      <p:pic>
        <p:nvPicPr>
          <p:cNvPr id="1026" name="Picture 2" descr="https://lh5.googleusercontent.com/OCmPZPJjpzNh_U6KEM2lUUuOT8F7v4_ADvkts9tE0ppqo9TmVHAd-zKXTUDs28Oipj2d1R_74SKlMLAcP9TsQ_i4WgHGFNysSYn4mhgVqhecK8YbJuFzjn_tDcGKZkcgvtKfsoSILW8">
            <a:extLst>
              <a:ext uri="{FF2B5EF4-FFF2-40B4-BE49-F238E27FC236}">
                <a16:creationId xmlns:a16="http://schemas.microsoft.com/office/drawing/2014/main" id="{3E0E333E-19F1-AE45-85C2-17D2213E85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8616" y="876338"/>
            <a:ext cx="6810657" cy="4975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150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have  Material Consequences</a:t>
            </a:r>
            <a:endParaRPr lang="en-US" dirty="0"/>
          </a:p>
        </p:txBody>
      </p:sp>
      <p:pic>
        <p:nvPicPr>
          <p:cNvPr id="2050" name="Picture 2" descr="https://lh5.googleusercontent.com/wxNyw3QmW1buFlFPFrGRZxLzhtqOC8Jqu4gJV0shm36MOlbK0NATjnpX2SpWgFvdGvK3jT4iJmLjGsFBAKMZl2NBDbHBoGFUdBck4ZQqTa4UxvxLeXuTangKftyef3tec8LD9NBp1y8">
            <a:extLst>
              <a:ext uri="{FF2B5EF4-FFF2-40B4-BE49-F238E27FC236}">
                <a16:creationId xmlns:a16="http://schemas.microsoft.com/office/drawing/2014/main" id="{EBF10823-AAE0-F24D-B339-04DA882D60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5627" y="786385"/>
            <a:ext cx="7188694" cy="4474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015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cs typeface="Calibri Light"/>
              </a:rPr>
              <a:t>Awareness Outside Our Field</a:t>
            </a:r>
            <a:endParaRPr lang="en-US" dirty="0"/>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p:txBody>
          <a:bodyPr vert="horz" lIns="91440" tIns="45720" rIns="91440" bIns="45720" rtlCol="0" anchor="t">
            <a:normAutofit/>
          </a:bodyPr>
          <a:lstStyle/>
          <a:p>
            <a:r>
              <a:rPr lang="en-US" sz="3200" dirty="0"/>
              <a:t>Statement</a:t>
            </a:r>
            <a:r>
              <a:rPr lang="en-US" sz="3200" dirty="0">
                <a:cs typeface="Calibri"/>
              </a:rPr>
              <a:t> on Algorithmic Transparency and Accountability</a:t>
            </a:r>
            <a:r>
              <a:rPr lang="en-US" sz="3200" dirty="0"/>
              <a:t> (ACM)</a:t>
            </a:r>
          </a:p>
          <a:p>
            <a:pPr lvl="1"/>
            <a:r>
              <a:rPr lang="en-US" sz="2800" dirty="0">
                <a:hlinkClick r:id="rId3"/>
              </a:rPr>
              <a:t>https://www.acm.org/binaries/content/assets/public-policy/2017_usacm_statement_algorithms.pdf</a:t>
            </a:r>
            <a:r>
              <a:rPr lang="en-US" sz="2800" dirty="0"/>
              <a:t> </a:t>
            </a:r>
          </a:p>
          <a:p>
            <a:pPr lvl="1"/>
            <a:endParaRPr lang="en-US" sz="2800" dirty="0">
              <a:cs typeface="Calibri"/>
            </a:endParaRPr>
          </a:p>
          <a:p>
            <a:endParaRPr lang="en-US" sz="3200" dirty="0">
              <a:cs typeface="Calibri"/>
            </a:endParaRPr>
          </a:p>
          <a:p>
            <a:endParaRPr lang="en-US" sz="3200" dirty="0">
              <a:cs typeface="Calibri"/>
            </a:endParaRPr>
          </a:p>
        </p:txBody>
      </p:sp>
    </p:spTree>
    <p:extLst>
      <p:ext uri="{BB962C8B-B14F-4D97-AF65-F5344CB8AC3E}">
        <p14:creationId xmlns:p14="http://schemas.microsoft.com/office/powerpoint/2010/main" val="947479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cell phone&#10;&#10;Description generated with high confidence">
            <a:extLst>
              <a:ext uri="{FF2B5EF4-FFF2-40B4-BE49-F238E27FC236}">
                <a16:creationId xmlns:a16="http://schemas.microsoft.com/office/drawing/2014/main" id="{DB69C954-F38B-43C6-A214-FCEFC95B7BD0}"/>
              </a:ext>
            </a:extLst>
          </p:cNvPr>
          <p:cNvPicPr>
            <a:picLocks noChangeAspect="1"/>
          </p:cNvPicPr>
          <p:nvPr/>
        </p:nvPicPr>
        <p:blipFill>
          <a:blip r:embed="rId3"/>
          <a:stretch>
            <a:fillRect/>
          </a:stretch>
        </p:blipFill>
        <p:spPr>
          <a:xfrm>
            <a:off x="586740" y="304434"/>
            <a:ext cx="11521440" cy="6142452"/>
          </a:xfrm>
          <a:prstGeom prst="rect">
            <a:avLst/>
          </a:prstGeom>
        </p:spPr>
      </p:pic>
    </p:spTree>
    <p:extLst>
      <p:ext uri="{BB962C8B-B14F-4D97-AF65-F5344CB8AC3E}">
        <p14:creationId xmlns:p14="http://schemas.microsoft.com/office/powerpoint/2010/main" val="459393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photo, showing, screen, different&#10;&#10;Description generated with very high confidence">
            <a:extLst>
              <a:ext uri="{FF2B5EF4-FFF2-40B4-BE49-F238E27FC236}">
                <a16:creationId xmlns:a16="http://schemas.microsoft.com/office/drawing/2014/main" id="{4F547164-4924-4F73-84CD-0CDC910E8F65}"/>
              </a:ext>
            </a:extLst>
          </p:cNvPr>
          <p:cNvPicPr>
            <a:picLocks noChangeAspect="1"/>
          </p:cNvPicPr>
          <p:nvPr/>
        </p:nvPicPr>
        <p:blipFill>
          <a:blip r:embed="rId3"/>
          <a:stretch>
            <a:fillRect/>
          </a:stretch>
        </p:blipFill>
        <p:spPr>
          <a:xfrm>
            <a:off x="-5751" y="6570"/>
            <a:ext cx="12203501" cy="6327275"/>
          </a:xfrm>
          <a:prstGeom prst="rect">
            <a:avLst/>
          </a:prstGeom>
        </p:spPr>
      </p:pic>
      <p:sp>
        <p:nvSpPr>
          <p:cNvPr id="4" name="Rectangle 3">
            <a:extLst>
              <a:ext uri="{FF2B5EF4-FFF2-40B4-BE49-F238E27FC236}">
                <a16:creationId xmlns:a16="http://schemas.microsoft.com/office/drawing/2014/main" id="{27525E56-7E58-4A94-84CB-2661C2F7BF55}"/>
              </a:ext>
            </a:extLst>
          </p:cNvPr>
          <p:cNvSpPr/>
          <p:nvPr/>
        </p:nvSpPr>
        <p:spPr>
          <a:xfrm>
            <a:off x="1483743" y="1555631"/>
            <a:ext cx="612476" cy="28179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77500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974E4EE-CE95-9B44-84A2-83920FC906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85" y="122536"/>
            <a:ext cx="10769600" cy="5846603"/>
          </a:xfrm>
          <a:prstGeom prst="rect">
            <a:avLst/>
          </a:prstGeom>
        </p:spPr>
      </p:pic>
      <p:sp>
        <p:nvSpPr>
          <p:cNvPr id="5" name="TextBox 4">
            <a:extLst>
              <a:ext uri="{FF2B5EF4-FFF2-40B4-BE49-F238E27FC236}">
                <a16:creationId xmlns:a16="http://schemas.microsoft.com/office/drawing/2014/main" id="{EF2D04D6-B29F-1E4B-AAE4-39B6FC484D8F}"/>
              </a:ext>
            </a:extLst>
          </p:cNvPr>
          <p:cNvSpPr txBox="1"/>
          <p:nvPr/>
        </p:nvSpPr>
        <p:spPr>
          <a:xfrm>
            <a:off x="0" y="6114282"/>
            <a:ext cx="12192000" cy="369332"/>
          </a:xfrm>
          <a:prstGeom prst="rect">
            <a:avLst/>
          </a:prstGeom>
          <a:noFill/>
        </p:spPr>
        <p:txBody>
          <a:bodyPr wrap="square" rtlCol="0">
            <a:spAutoFit/>
          </a:bodyPr>
          <a:lstStyle/>
          <a:p>
            <a:pPr algn="ctr"/>
            <a:r>
              <a:rPr lang="en-US" dirty="0">
                <a:hlinkClick r:id="rId4"/>
              </a:rPr>
              <a:t>https://research.netflix.com/articles?q=Recommendations</a:t>
            </a:r>
            <a:r>
              <a:rPr lang="en-US" dirty="0"/>
              <a:t> </a:t>
            </a:r>
          </a:p>
        </p:txBody>
      </p:sp>
    </p:spTree>
    <p:extLst>
      <p:ext uri="{BB962C8B-B14F-4D97-AF65-F5344CB8AC3E}">
        <p14:creationId xmlns:p14="http://schemas.microsoft.com/office/powerpoint/2010/main" val="32590073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social media post&#10;&#10;Description generated with very high confidence">
            <a:extLst>
              <a:ext uri="{FF2B5EF4-FFF2-40B4-BE49-F238E27FC236}">
                <a16:creationId xmlns:a16="http://schemas.microsoft.com/office/drawing/2014/main" id="{1E777F1C-0C47-44E0-9464-DAB84CB7A8D9}"/>
              </a:ext>
            </a:extLst>
          </p:cNvPr>
          <p:cNvPicPr>
            <a:picLocks noChangeAspect="1"/>
          </p:cNvPicPr>
          <p:nvPr/>
        </p:nvPicPr>
        <p:blipFill>
          <a:blip r:embed="rId3"/>
          <a:stretch>
            <a:fillRect/>
          </a:stretch>
        </p:blipFill>
        <p:spPr>
          <a:xfrm>
            <a:off x="-5751" y="-2577"/>
            <a:ext cx="10665124" cy="6575608"/>
          </a:xfrm>
          <a:prstGeom prst="rect">
            <a:avLst/>
          </a:prstGeom>
        </p:spPr>
      </p:pic>
      <p:sp>
        <p:nvSpPr>
          <p:cNvPr id="3" name="Rectangle 2">
            <a:extLst>
              <a:ext uri="{FF2B5EF4-FFF2-40B4-BE49-F238E27FC236}">
                <a16:creationId xmlns:a16="http://schemas.microsoft.com/office/drawing/2014/main" id="{C33572B4-5373-418E-B4CE-2FFD141B1AF7}"/>
              </a:ext>
            </a:extLst>
          </p:cNvPr>
          <p:cNvSpPr/>
          <p:nvPr/>
        </p:nvSpPr>
        <p:spPr>
          <a:xfrm>
            <a:off x="2576422" y="635480"/>
            <a:ext cx="612476" cy="281797"/>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8350688-FFD5-4665-977A-5CBC1B0258EC}"/>
              </a:ext>
            </a:extLst>
          </p:cNvPr>
          <p:cNvSpPr/>
          <p:nvPr/>
        </p:nvSpPr>
        <p:spPr>
          <a:xfrm>
            <a:off x="3611591" y="635479"/>
            <a:ext cx="526212" cy="281797"/>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193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screenshot&#10;&#10;Description generated with very high confidence">
            <a:extLst>
              <a:ext uri="{FF2B5EF4-FFF2-40B4-BE49-F238E27FC236}">
                <a16:creationId xmlns:a16="http://schemas.microsoft.com/office/drawing/2014/main" id="{E1D3D139-5DBB-4AF2-8CC6-3FC8561D45AE}"/>
              </a:ext>
            </a:extLst>
          </p:cNvPr>
          <p:cNvPicPr>
            <a:picLocks noChangeAspect="1"/>
          </p:cNvPicPr>
          <p:nvPr/>
        </p:nvPicPr>
        <p:blipFill>
          <a:blip r:embed="rId3"/>
          <a:stretch>
            <a:fillRect/>
          </a:stretch>
        </p:blipFill>
        <p:spPr>
          <a:xfrm>
            <a:off x="-5751" y="-323"/>
            <a:ext cx="12203501" cy="2243512"/>
          </a:xfrm>
          <a:prstGeom prst="rect">
            <a:avLst/>
          </a:prstGeom>
        </p:spPr>
      </p:pic>
      <p:pic>
        <p:nvPicPr>
          <p:cNvPr id="2" name="Picture 3" descr="A screenshot of a cell phone&#10;&#10;Description generated with very high confidence">
            <a:extLst>
              <a:ext uri="{FF2B5EF4-FFF2-40B4-BE49-F238E27FC236}">
                <a16:creationId xmlns:a16="http://schemas.microsoft.com/office/drawing/2014/main" id="{15367BFB-B383-4F99-8235-084E4598B9B3}"/>
              </a:ext>
            </a:extLst>
          </p:cNvPr>
          <p:cNvPicPr>
            <a:picLocks noChangeAspect="1"/>
          </p:cNvPicPr>
          <p:nvPr/>
        </p:nvPicPr>
        <p:blipFill>
          <a:blip r:embed="rId4"/>
          <a:stretch>
            <a:fillRect/>
          </a:stretch>
        </p:blipFill>
        <p:spPr>
          <a:xfrm>
            <a:off x="8242724" y="106392"/>
            <a:ext cx="3930397" cy="6630837"/>
          </a:xfrm>
          <a:prstGeom prst="rect">
            <a:avLst/>
          </a:prstGeom>
        </p:spPr>
      </p:pic>
      <p:sp>
        <p:nvSpPr>
          <p:cNvPr id="7" name="Rectangle 6">
            <a:extLst>
              <a:ext uri="{FF2B5EF4-FFF2-40B4-BE49-F238E27FC236}">
                <a16:creationId xmlns:a16="http://schemas.microsoft.com/office/drawing/2014/main" id="{6E2F29C5-8078-4F7E-82DB-692454E6301F}"/>
              </a:ext>
            </a:extLst>
          </p:cNvPr>
          <p:cNvSpPr/>
          <p:nvPr/>
        </p:nvSpPr>
        <p:spPr>
          <a:xfrm>
            <a:off x="8974346" y="3798499"/>
            <a:ext cx="1388853" cy="54058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4760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t>Algorithms in Action</a:t>
            </a:r>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a:xfrm>
            <a:off x="5118447" y="803186"/>
            <a:ext cx="6725210" cy="5248622"/>
          </a:xfrm>
        </p:spPr>
        <p:txBody>
          <a:bodyPr vert="horz" lIns="91440" tIns="45720" rIns="91440" bIns="45720" rtlCol="0" anchor="t">
            <a:normAutofit/>
          </a:bodyPr>
          <a:lstStyle/>
          <a:p>
            <a:pPr lvl="1"/>
            <a:endParaRPr lang="en-US" sz="2800" dirty="0">
              <a:cs typeface="Calibri"/>
            </a:endParaRPr>
          </a:p>
          <a:p>
            <a:endParaRPr lang="en-US" sz="3200" dirty="0">
              <a:cs typeface="Calibri"/>
            </a:endParaRPr>
          </a:p>
          <a:p>
            <a:r>
              <a:rPr lang="en-US" sz="3200" dirty="0">
                <a:cs typeface="Calibri"/>
              </a:rPr>
              <a:t>Weighted Graph Network</a:t>
            </a:r>
          </a:p>
          <a:p>
            <a:pPr lvl="1"/>
            <a:r>
              <a:rPr lang="en-US" sz="1900" dirty="0">
                <a:cs typeface="Calibri"/>
                <a:hlinkClick r:id="rId3"/>
              </a:rPr>
              <a:t>https://en.wikipedia.org/wiki/Weighted_network</a:t>
            </a:r>
            <a:r>
              <a:rPr lang="en-US" sz="1900" dirty="0">
                <a:cs typeface="Calibri"/>
              </a:rPr>
              <a:t> </a:t>
            </a:r>
          </a:p>
          <a:p>
            <a:pPr marL="0" indent="0">
              <a:buNone/>
            </a:pPr>
            <a:endParaRPr lang="en-US" sz="3200" dirty="0">
              <a:cs typeface="Calibri"/>
            </a:endParaRPr>
          </a:p>
          <a:p>
            <a:r>
              <a:rPr lang="en-US" sz="3200" dirty="0">
                <a:cs typeface="Calibri"/>
              </a:rPr>
              <a:t>Dijkstra's algorithm</a:t>
            </a:r>
          </a:p>
          <a:p>
            <a:pPr lvl="1"/>
            <a:r>
              <a:rPr lang="en-US" sz="1800" dirty="0">
                <a:cs typeface="Calibri"/>
                <a:hlinkClick r:id="rId4"/>
              </a:rPr>
              <a:t>https://en.wikipedia.org/wiki/Dijkstra%27s_algorithm</a:t>
            </a:r>
            <a:r>
              <a:rPr lang="en-US" sz="1800" dirty="0">
                <a:cs typeface="Calibri"/>
              </a:rPr>
              <a:t>  </a:t>
            </a:r>
          </a:p>
        </p:txBody>
      </p:sp>
    </p:spTree>
    <p:extLst>
      <p:ext uri="{BB962C8B-B14F-4D97-AF65-F5344CB8AC3E}">
        <p14:creationId xmlns:p14="http://schemas.microsoft.com/office/powerpoint/2010/main" val="12029273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E38FC5-3651-1B45-A078-648E0D1F1A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400" y="482600"/>
            <a:ext cx="11379200" cy="5892800"/>
          </a:xfrm>
          <a:prstGeom prst="rect">
            <a:avLst/>
          </a:prstGeom>
        </p:spPr>
      </p:pic>
    </p:spTree>
    <p:extLst>
      <p:ext uri="{BB962C8B-B14F-4D97-AF65-F5344CB8AC3E}">
        <p14:creationId xmlns:p14="http://schemas.microsoft.com/office/powerpoint/2010/main" val="1738159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2403E-E790-4A8D-96B2-E19C65251C82}"/>
              </a:ext>
            </a:extLst>
          </p:cNvPr>
          <p:cNvSpPr>
            <a:spLocks noGrp="1"/>
          </p:cNvSpPr>
          <p:nvPr>
            <p:ph type="title"/>
          </p:nvPr>
        </p:nvSpPr>
        <p:spPr/>
        <p:txBody>
          <a:bodyPr/>
          <a:lstStyle/>
          <a:p>
            <a:r>
              <a:rPr lang="en-US" dirty="0">
                <a:cs typeface="Calibri Light"/>
              </a:rPr>
              <a:t>Outline</a:t>
            </a:r>
            <a:endParaRPr lang="en-US" dirty="0"/>
          </a:p>
        </p:txBody>
      </p:sp>
      <p:sp>
        <p:nvSpPr>
          <p:cNvPr id="3" name="Content Placeholder 2">
            <a:extLst>
              <a:ext uri="{FF2B5EF4-FFF2-40B4-BE49-F238E27FC236}">
                <a16:creationId xmlns:a16="http://schemas.microsoft.com/office/drawing/2014/main" id="{AE10B055-8E83-4C40-BC07-875E6B736B2D}"/>
              </a:ext>
            </a:extLst>
          </p:cNvPr>
          <p:cNvSpPr>
            <a:spLocks noGrp="1"/>
          </p:cNvSpPr>
          <p:nvPr>
            <p:ph idx="1"/>
          </p:nvPr>
        </p:nvSpPr>
        <p:spPr>
          <a:xfrm>
            <a:off x="5118447" y="948329"/>
            <a:ext cx="6281873" cy="4842871"/>
          </a:xfrm>
        </p:spPr>
        <p:txBody>
          <a:bodyPr vert="horz" lIns="91440" tIns="45720" rIns="91440" bIns="45720" rtlCol="0" anchor="t">
            <a:noAutofit/>
          </a:bodyPr>
          <a:lstStyle/>
          <a:p>
            <a:r>
              <a:rPr lang="en-US" sz="2000" dirty="0">
                <a:cs typeface="Calibri"/>
              </a:rPr>
              <a:t>Who we are</a:t>
            </a:r>
          </a:p>
          <a:p>
            <a:r>
              <a:rPr lang="en-US" sz="2000" dirty="0">
                <a:cs typeface="Calibri"/>
              </a:rPr>
              <a:t>Grant and things that went into this project</a:t>
            </a:r>
          </a:p>
          <a:p>
            <a:r>
              <a:rPr lang="en-US" sz="2000" dirty="0">
                <a:cs typeface="Calibri"/>
              </a:rPr>
              <a:t>What is an Algorithm?</a:t>
            </a:r>
          </a:p>
          <a:p>
            <a:r>
              <a:rPr lang="en-US" sz="2000" dirty="0">
                <a:cs typeface="Calibri"/>
              </a:rPr>
              <a:t>What is Algorithmic Awareness?</a:t>
            </a:r>
          </a:p>
          <a:p>
            <a:r>
              <a:rPr lang="en-US" sz="2000" dirty="0">
                <a:cs typeface="Calibri"/>
              </a:rPr>
              <a:t>Algorithms in Action (screenshots + teaching tool demo)</a:t>
            </a:r>
          </a:p>
          <a:p>
            <a:r>
              <a:rPr lang="en-US" sz="2000" dirty="0">
                <a:cs typeface="Calibri"/>
              </a:rPr>
              <a:t>Relation to ACRL Framework</a:t>
            </a:r>
          </a:p>
          <a:p>
            <a:r>
              <a:rPr lang="en-US" sz="2000" dirty="0">
                <a:cs typeface="Calibri"/>
              </a:rPr>
              <a:t>How can we teach these concepts?</a:t>
            </a:r>
          </a:p>
          <a:p>
            <a:r>
              <a:rPr lang="en-US" sz="2000" dirty="0">
                <a:cs typeface="Calibri"/>
              </a:rPr>
              <a:t>Breakout Session - Programming the Library</a:t>
            </a:r>
          </a:p>
          <a:p>
            <a:r>
              <a:rPr lang="en-US" sz="2000" dirty="0">
                <a:cs typeface="Calibri"/>
              </a:rPr>
              <a:t>Questions</a:t>
            </a:r>
          </a:p>
          <a:p>
            <a:pPr lvl="1"/>
            <a:endParaRPr lang="en-US" sz="2000" dirty="0">
              <a:cs typeface="Calibri"/>
            </a:endParaRPr>
          </a:p>
          <a:p>
            <a:pPr lvl="1"/>
            <a:endParaRPr lang="en-US" sz="1800" dirty="0">
              <a:cs typeface="Calibri"/>
            </a:endParaRPr>
          </a:p>
        </p:txBody>
      </p:sp>
    </p:spTree>
    <p:extLst>
      <p:ext uri="{BB962C8B-B14F-4D97-AF65-F5344CB8AC3E}">
        <p14:creationId xmlns:p14="http://schemas.microsoft.com/office/powerpoint/2010/main" val="340646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C9E0C-4773-4626-91FB-AF79A692E0BA}"/>
              </a:ext>
            </a:extLst>
          </p:cNvPr>
          <p:cNvSpPr>
            <a:spLocks noGrp="1"/>
          </p:cNvSpPr>
          <p:nvPr>
            <p:ph type="title"/>
          </p:nvPr>
        </p:nvSpPr>
        <p:spPr/>
        <p:txBody>
          <a:bodyPr/>
          <a:lstStyle/>
          <a:p>
            <a:r>
              <a:rPr lang="en-US" dirty="0">
                <a:cs typeface="Calibri Light"/>
              </a:rPr>
              <a:t>Teaching Tool</a:t>
            </a:r>
            <a:endParaRPr lang="en-US" dirty="0"/>
          </a:p>
        </p:txBody>
      </p:sp>
      <p:sp>
        <p:nvSpPr>
          <p:cNvPr id="3" name="Content Placeholder 2">
            <a:extLst>
              <a:ext uri="{FF2B5EF4-FFF2-40B4-BE49-F238E27FC236}">
                <a16:creationId xmlns:a16="http://schemas.microsoft.com/office/drawing/2014/main" id="{E777B2ED-2AC1-4B81-B8CC-143D50B1FC99}"/>
              </a:ext>
            </a:extLst>
          </p:cNvPr>
          <p:cNvSpPr>
            <a:spLocks noGrp="1"/>
          </p:cNvSpPr>
          <p:nvPr>
            <p:ph idx="1"/>
          </p:nvPr>
        </p:nvSpPr>
        <p:spPr>
          <a:xfrm>
            <a:off x="5132962" y="1340215"/>
            <a:ext cx="6281873" cy="4204243"/>
          </a:xfrm>
        </p:spPr>
        <p:txBody>
          <a:bodyPr vert="horz" lIns="91440" tIns="45720" rIns="91440" bIns="45720" rtlCol="0" anchor="t">
            <a:normAutofit/>
          </a:bodyPr>
          <a:lstStyle/>
          <a:p>
            <a:r>
              <a:rPr lang="en-US" sz="2400" dirty="0">
                <a:cs typeface="Calibri"/>
              </a:rPr>
              <a:t>an "X-Ray" type search interface that demonstrates how different factors affect your search results</a:t>
            </a:r>
          </a:p>
          <a:p>
            <a:r>
              <a:rPr lang="en-US" sz="2400" dirty="0">
                <a:cs typeface="Calibri"/>
              </a:rPr>
              <a:t>Location, weather, what else might be silently influencing?</a:t>
            </a:r>
          </a:p>
          <a:p>
            <a:pPr lvl="1"/>
            <a:r>
              <a:rPr lang="en-US" sz="2000" dirty="0">
                <a:cs typeface="Calibri"/>
              </a:rPr>
              <a:t>E-Commerce experience: how likely are you to buy and what price do you see?</a:t>
            </a:r>
          </a:p>
          <a:p>
            <a:pPr lvl="1"/>
            <a:r>
              <a:rPr lang="en-US" sz="2000" dirty="0">
                <a:cs typeface="Calibri"/>
              </a:rPr>
              <a:t>Implications</a:t>
            </a:r>
          </a:p>
        </p:txBody>
      </p:sp>
    </p:spTree>
    <p:extLst>
      <p:ext uri="{BB962C8B-B14F-4D97-AF65-F5344CB8AC3E}">
        <p14:creationId xmlns:p14="http://schemas.microsoft.com/office/powerpoint/2010/main" val="16696002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C9E0C-4773-4626-91FB-AF79A692E0BA}"/>
              </a:ext>
            </a:extLst>
          </p:cNvPr>
          <p:cNvSpPr>
            <a:spLocks noGrp="1"/>
          </p:cNvSpPr>
          <p:nvPr>
            <p:ph type="title"/>
          </p:nvPr>
        </p:nvSpPr>
        <p:spPr/>
        <p:txBody>
          <a:bodyPr/>
          <a:lstStyle/>
          <a:p>
            <a:r>
              <a:rPr lang="en-US" dirty="0">
                <a:cs typeface="Calibri Light"/>
              </a:rPr>
              <a:t>Teaching Tool</a:t>
            </a:r>
            <a:br>
              <a:rPr lang="en-US" dirty="0">
                <a:cs typeface="Calibri Light"/>
              </a:rPr>
            </a:br>
            <a:r>
              <a:rPr lang="en-US" dirty="0">
                <a:cs typeface="Calibri Light"/>
              </a:rPr>
              <a:t>(cont.)</a:t>
            </a:r>
            <a:endParaRPr lang="en-US" dirty="0"/>
          </a:p>
        </p:txBody>
      </p:sp>
      <p:sp>
        <p:nvSpPr>
          <p:cNvPr id="3" name="Content Placeholder 2">
            <a:extLst>
              <a:ext uri="{FF2B5EF4-FFF2-40B4-BE49-F238E27FC236}">
                <a16:creationId xmlns:a16="http://schemas.microsoft.com/office/drawing/2014/main" id="{E777B2ED-2AC1-4B81-B8CC-143D50B1FC99}"/>
              </a:ext>
            </a:extLst>
          </p:cNvPr>
          <p:cNvSpPr>
            <a:spLocks noGrp="1"/>
          </p:cNvSpPr>
          <p:nvPr>
            <p:ph idx="1"/>
          </p:nvPr>
        </p:nvSpPr>
        <p:spPr>
          <a:xfrm>
            <a:off x="5060389" y="1325701"/>
            <a:ext cx="6609097" cy="4189728"/>
          </a:xfrm>
        </p:spPr>
        <p:txBody>
          <a:bodyPr vert="horz" lIns="91440" tIns="45720" rIns="91440" bIns="45720" rtlCol="0" anchor="t">
            <a:normAutofit/>
          </a:bodyPr>
          <a:lstStyle/>
          <a:p>
            <a:r>
              <a:rPr lang="en-US" sz="2400" dirty="0">
                <a:cs typeface="Calibri"/>
              </a:rPr>
              <a:t>an "X-Ray" type search interface that demonstrates how different factors affect your search results</a:t>
            </a:r>
          </a:p>
          <a:p>
            <a:pPr marL="0" indent="0">
              <a:buNone/>
            </a:pPr>
            <a:endParaRPr lang="en-US" sz="2400" dirty="0">
              <a:cs typeface="Calibri"/>
            </a:endParaRPr>
          </a:p>
          <a:p>
            <a:pPr lvl="1"/>
            <a:r>
              <a:rPr lang="en-US" sz="2400" dirty="0">
                <a:cs typeface="Calibri"/>
                <a:hlinkClick r:id="rId3"/>
              </a:rPr>
              <a:t>Demo Application</a:t>
            </a:r>
            <a:endParaRPr lang="en-US" sz="2400" dirty="0">
              <a:cs typeface="Calibri"/>
            </a:endParaRPr>
          </a:p>
          <a:p>
            <a:pPr marL="457200" lvl="1" indent="0">
              <a:buNone/>
            </a:pPr>
            <a:endParaRPr lang="en-US" sz="2400" dirty="0">
              <a:cs typeface="Calibri"/>
            </a:endParaRPr>
          </a:p>
          <a:p>
            <a:pPr lvl="1"/>
            <a:r>
              <a:rPr lang="en-US" sz="2400" dirty="0">
                <a:cs typeface="Calibri"/>
                <a:hlinkClick r:id="rId4"/>
              </a:rPr>
              <a:t>Code for Demo Application</a:t>
            </a:r>
            <a:endParaRPr lang="en-US" sz="2400" dirty="0">
              <a:cs typeface="Calibri"/>
            </a:endParaRPr>
          </a:p>
        </p:txBody>
      </p:sp>
    </p:spTree>
    <p:extLst>
      <p:ext uri="{BB962C8B-B14F-4D97-AF65-F5344CB8AC3E}">
        <p14:creationId xmlns:p14="http://schemas.microsoft.com/office/powerpoint/2010/main" val="9983287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F5C91C-9341-B64D-9705-B0D7D2D5D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02"/>
            <a:ext cx="12192000" cy="6852596"/>
          </a:xfrm>
          <a:prstGeom prst="rect">
            <a:avLst/>
          </a:prstGeom>
        </p:spPr>
      </p:pic>
    </p:spTree>
    <p:extLst>
      <p:ext uri="{BB962C8B-B14F-4D97-AF65-F5344CB8AC3E}">
        <p14:creationId xmlns:p14="http://schemas.microsoft.com/office/powerpoint/2010/main" val="1073419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72C125-0208-EA43-9A8A-812051EA6E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71" y="217714"/>
            <a:ext cx="11901715" cy="6516351"/>
          </a:xfrm>
          <a:prstGeom prst="rect">
            <a:avLst/>
          </a:prstGeom>
        </p:spPr>
      </p:pic>
    </p:spTree>
    <p:extLst>
      <p:ext uri="{BB962C8B-B14F-4D97-AF65-F5344CB8AC3E}">
        <p14:creationId xmlns:p14="http://schemas.microsoft.com/office/powerpoint/2010/main" val="29179725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52BA-B8A0-4E4A-8BA7-621D6965E16F}"/>
              </a:ext>
            </a:extLst>
          </p:cNvPr>
          <p:cNvSpPr>
            <a:spLocks noGrp="1"/>
          </p:cNvSpPr>
          <p:nvPr>
            <p:ph type="title"/>
          </p:nvPr>
        </p:nvSpPr>
        <p:spPr/>
        <p:txBody>
          <a:bodyPr/>
          <a:lstStyle/>
          <a:p>
            <a:r>
              <a:rPr lang="en-US" dirty="0">
                <a:cs typeface="Calibri Light"/>
              </a:rPr>
              <a:t>ACRL Framework</a:t>
            </a:r>
            <a:endParaRPr lang="en-US" dirty="0"/>
          </a:p>
        </p:txBody>
      </p:sp>
      <p:sp>
        <p:nvSpPr>
          <p:cNvPr id="3" name="Content Placeholder 2">
            <a:extLst>
              <a:ext uri="{FF2B5EF4-FFF2-40B4-BE49-F238E27FC236}">
                <a16:creationId xmlns:a16="http://schemas.microsoft.com/office/drawing/2014/main" id="{8F75EC67-AD5E-484C-B9CF-45D035739AAC}"/>
              </a:ext>
            </a:extLst>
          </p:cNvPr>
          <p:cNvSpPr>
            <a:spLocks noGrp="1"/>
          </p:cNvSpPr>
          <p:nvPr>
            <p:ph idx="1"/>
          </p:nvPr>
        </p:nvSpPr>
        <p:spPr>
          <a:xfrm>
            <a:off x="5176504" y="1117599"/>
            <a:ext cx="6281873" cy="4208493"/>
          </a:xfrm>
        </p:spPr>
        <p:txBody>
          <a:bodyPr>
            <a:normAutofit/>
          </a:bodyPr>
          <a:lstStyle/>
          <a:p>
            <a:r>
              <a:rPr lang="en-US" sz="2400" dirty="0"/>
              <a:t>Authority Is Constructed and Contextual</a:t>
            </a:r>
          </a:p>
          <a:p>
            <a:r>
              <a:rPr lang="en-US" sz="2400" dirty="0"/>
              <a:t>Information Creation as a Process</a:t>
            </a:r>
          </a:p>
          <a:p>
            <a:r>
              <a:rPr lang="en-US" sz="2400" dirty="0"/>
              <a:t>Information Has Value</a:t>
            </a:r>
          </a:p>
          <a:p>
            <a:r>
              <a:rPr lang="en-US" sz="2400" dirty="0"/>
              <a:t>Research as Inquiry</a:t>
            </a:r>
          </a:p>
          <a:p>
            <a:r>
              <a:rPr lang="en-US" sz="2400" dirty="0"/>
              <a:t>Scholarship as Conversation</a:t>
            </a:r>
          </a:p>
          <a:p>
            <a:r>
              <a:rPr lang="en-US" sz="2400" dirty="0"/>
              <a:t>Searching as Strategic Exploration</a:t>
            </a:r>
          </a:p>
        </p:txBody>
      </p:sp>
    </p:spTree>
    <p:extLst>
      <p:ext uri="{BB962C8B-B14F-4D97-AF65-F5344CB8AC3E}">
        <p14:creationId xmlns:p14="http://schemas.microsoft.com/office/powerpoint/2010/main" val="17017006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52BA-B8A0-4E4A-8BA7-621D6965E16F}"/>
              </a:ext>
            </a:extLst>
          </p:cNvPr>
          <p:cNvSpPr>
            <a:spLocks noGrp="1"/>
          </p:cNvSpPr>
          <p:nvPr>
            <p:ph type="title"/>
          </p:nvPr>
        </p:nvSpPr>
        <p:spPr/>
        <p:txBody>
          <a:bodyPr/>
          <a:lstStyle/>
          <a:p>
            <a:r>
              <a:rPr lang="en-US" dirty="0">
                <a:cs typeface="Calibri Light"/>
              </a:rPr>
              <a:t>ACRL Framework</a:t>
            </a:r>
            <a:endParaRPr lang="en-US" dirty="0"/>
          </a:p>
        </p:txBody>
      </p:sp>
      <p:sp>
        <p:nvSpPr>
          <p:cNvPr id="3" name="Content Placeholder 2">
            <a:extLst>
              <a:ext uri="{FF2B5EF4-FFF2-40B4-BE49-F238E27FC236}">
                <a16:creationId xmlns:a16="http://schemas.microsoft.com/office/drawing/2014/main" id="{8F75EC67-AD5E-484C-B9CF-45D035739AAC}"/>
              </a:ext>
            </a:extLst>
          </p:cNvPr>
          <p:cNvSpPr>
            <a:spLocks noGrp="1"/>
          </p:cNvSpPr>
          <p:nvPr>
            <p:ph idx="1"/>
          </p:nvPr>
        </p:nvSpPr>
        <p:spPr/>
        <p:txBody>
          <a:bodyPr vert="horz" lIns="91440" tIns="45720" rIns="91440" bIns="45720" rtlCol="0" anchor="ctr">
            <a:noAutofit/>
          </a:bodyPr>
          <a:lstStyle/>
          <a:p>
            <a:r>
              <a:rPr lang="en-US" sz="2300" dirty="0"/>
              <a:t>Authority Is Constructed and Contextual</a:t>
            </a:r>
          </a:p>
          <a:p>
            <a:r>
              <a:rPr lang="en-US" sz="2300" b="1" dirty="0"/>
              <a:t>"Information resources reflect their creators’ expertise and credibility, and are evaluated based on the information need and the context in which the information will be used. Authority is constructed in that various communities may recognize different types of authority. It is contextual in that the information need may help to determine the level of authority required."</a:t>
            </a:r>
          </a:p>
          <a:p>
            <a:r>
              <a:rPr lang="en-US" sz="2300" b="1" dirty="0"/>
              <a:t>Algorithms = a “creator” informed by human decisions</a:t>
            </a:r>
            <a:endParaRPr lang="en-US" sz="2300" dirty="0"/>
          </a:p>
          <a:p>
            <a:endParaRPr lang="en-US" sz="2300" dirty="0"/>
          </a:p>
        </p:txBody>
      </p:sp>
    </p:spTree>
    <p:extLst>
      <p:ext uri="{BB962C8B-B14F-4D97-AF65-F5344CB8AC3E}">
        <p14:creationId xmlns:p14="http://schemas.microsoft.com/office/powerpoint/2010/main" val="16889611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1AA1-DBE4-4549-8757-9C659A6362C5}"/>
              </a:ext>
            </a:extLst>
          </p:cNvPr>
          <p:cNvSpPr>
            <a:spLocks noGrp="1"/>
          </p:cNvSpPr>
          <p:nvPr>
            <p:ph type="title"/>
          </p:nvPr>
        </p:nvSpPr>
        <p:spPr/>
        <p:txBody>
          <a:bodyPr/>
          <a:lstStyle/>
          <a:p>
            <a:r>
              <a:rPr lang="en-US" dirty="0">
                <a:cs typeface="Calibri Light"/>
              </a:rPr>
              <a:t>How Can we Teach These?</a:t>
            </a:r>
            <a:endParaRPr lang="en-US" dirty="0"/>
          </a:p>
        </p:txBody>
      </p:sp>
      <p:sp>
        <p:nvSpPr>
          <p:cNvPr id="3" name="Content Placeholder 2">
            <a:extLst>
              <a:ext uri="{FF2B5EF4-FFF2-40B4-BE49-F238E27FC236}">
                <a16:creationId xmlns:a16="http://schemas.microsoft.com/office/drawing/2014/main" id="{260C8042-3055-4AF8-A4B9-2EF668144C46}"/>
              </a:ext>
            </a:extLst>
          </p:cNvPr>
          <p:cNvSpPr>
            <a:spLocks noGrp="1"/>
          </p:cNvSpPr>
          <p:nvPr>
            <p:ph idx="1"/>
          </p:nvPr>
        </p:nvSpPr>
        <p:spPr>
          <a:xfrm>
            <a:off x="5118447" y="1393371"/>
            <a:ext cx="6281873" cy="3412996"/>
          </a:xfrm>
        </p:spPr>
        <p:txBody>
          <a:bodyPr/>
          <a:lstStyle/>
          <a:p>
            <a:r>
              <a:rPr lang="en-US" sz="2400" dirty="0"/>
              <a:t>Create Reference Materials</a:t>
            </a:r>
          </a:p>
          <a:p>
            <a:r>
              <a:rPr lang="en-US" sz="2400" dirty="0"/>
              <a:t>Practice “Algorithmic Thinking”</a:t>
            </a:r>
          </a:p>
          <a:p>
            <a:r>
              <a:rPr lang="en-US" sz="2400" dirty="0"/>
              <a:t>Build Tools with algorithmic transparency in mind</a:t>
            </a:r>
          </a:p>
          <a:p>
            <a:r>
              <a:rPr lang="en-US" sz="2400" dirty="0"/>
              <a:t>Establish “algorithmic awareness” as a digital competency</a:t>
            </a:r>
          </a:p>
          <a:p>
            <a:endParaRPr lang="en-US" sz="2400" dirty="0"/>
          </a:p>
        </p:txBody>
      </p:sp>
    </p:spTree>
    <p:extLst>
      <p:ext uri="{BB962C8B-B14F-4D97-AF65-F5344CB8AC3E}">
        <p14:creationId xmlns:p14="http://schemas.microsoft.com/office/powerpoint/2010/main" val="3451874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1AA1-DBE4-4549-8757-9C659A6362C5}"/>
              </a:ext>
            </a:extLst>
          </p:cNvPr>
          <p:cNvSpPr>
            <a:spLocks noGrp="1"/>
          </p:cNvSpPr>
          <p:nvPr>
            <p:ph type="title"/>
          </p:nvPr>
        </p:nvSpPr>
        <p:spPr/>
        <p:txBody>
          <a:bodyPr/>
          <a:lstStyle/>
          <a:p>
            <a:r>
              <a:rPr lang="en-US" dirty="0">
                <a:cs typeface="Calibri Light"/>
              </a:rPr>
              <a:t>How Can we Teach These?</a:t>
            </a:r>
            <a:endParaRPr lang="en-US" dirty="0"/>
          </a:p>
        </p:txBody>
      </p:sp>
      <p:sp>
        <p:nvSpPr>
          <p:cNvPr id="3" name="Content Placeholder 2">
            <a:extLst>
              <a:ext uri="{FF2B5EF4-FFF2-40B4-BE49-F238E27FC236}">
                <a16:creationId xmlns:a16="http://schemas.microsoft.com/office/drawing/2014/main" id="{260C8042-3055-4AF8-A4B9-2EF668144C46}"/>
              </a:ext>
            </a:extLst>
          </p:cNvPr>
          <p:cNvSpPr>
            <a:spLocks noGrp="1"/>
          </p:cNvSpPr>
          <p:nvPr>
            <p:ph idx="1"/>
          </p:nvPr>
        </p:nvSpPr>
        <p:spPr/>
        <p:txBody>
          <a:bodyPr>
            <a:normAutofit fontScale="85000" lnSpcReduction="10000"/>
          </a:bodyPr>
          <a:lstStyle/>
          <a:p>
            <a:r>
              <a:rPr lang="en-US" sz="2400" dirty="0"/>
              <a:t>Deliverables</a:t>
            </a:r>
          </a:p>
          <a:p>
            <a:pPr lvl="1"/>
            <a:r>
              <a:rPr lang="en-US" sz="2000" dirty="0"/>
              <a:t>White Paper</a:t>
            </a:r>
          </a:p>
          <a:p>
            <a:pPr lvl="1"/>
            <a:r>
              <a:rPr lang="en-US" sz="2000" dirty="0"/>
              <a:t>Syllabus</a:t>
            </a:r>
          </a:p>
          <a:p>
            <a:pPr lvl="1"/>
            <a:r>
              <a:rPr lang="en-US" sz="2000" dirty="0"/>
              <a:t>Set definition of an algorithm</a:t>
            </a:r>
            <a:endParaRPr lang="en-US" dirty="0"/>
          </a:p>
          <a:p>
            <a:pPr lvl="1"/>
            <a:r>
              <a:rPr lang="en-US" sz="2000" dirty="0"/>
              <a:t>Set of documents that explain the breakout sessions</a:t>
            </a:r>
            <a:endParaRPr lang="en-US" dirty="0"/>
          </a:p>
          <a:p>
            <a:pPr lvl="1"/>
            <a:r>
              <a:rPr lang="en-US" sz="2000" dirty="0"/>
              <a:t>Pseudo code example</a:t>
            </a:r>
            <a:endParaRPr lang="en-US" dirty="0"/>
          </a:p>
          <a:p>
            <a:pPr lvl="1"/>
            <a:r>
              <a:rPr lang="en-US" sz="2000" dirty="0"/>
              <a:t>Reading list</a:t>
            </a:r>
            <a:endParaRPr lang="en-US" dirty="0"/>
          </a:p>
          <a:p>
            <a:pPr lvl="1"/>
            <a:endParaRPr lang="en-US" sz="2000" dirty="0"/>
          </a:p>
          <a:p>
            <a:r>
              <a:rPr lang="en-US" sz="2400" dirty="0"/>
              <a:t>Upcoming workshops</a:t>
            </a:r>
          </a:p>
          <a:p>
            <a:pPr lvl="1"/>
            <a:r>
              <a:rPr lang="en-US" sz="2000" dirty="0"/>
              <a:t>Local Library Workshops</a:t>
            </a:r>
          </a:p>
          <a:p>
            <a:pPr lvl="1"/>
            <a:r>
              <a:rPr lang="en-US" sz="2000" dirty="0"/>
              <a:t>ACRL Webinar- "</a:t>
            </a:r>
            <a:r>
              <a:rPr lang="en-US" sz="2000" i="1" dirty="0"/>
              <a:t>Unpacking the Algorithms That Shape Our UX: Algorithmic Awareness as a Form of Information Literacy</a:t>
            </a:r>
            <a:endParaRPr lang="en-US" sz="2000" dirty="0"/>
          </a:p>
          <a:p>
            <a:pPr lvl="1"/>
            <a:r>
              <a:rPr lang="en-US" sz="2000" i="1" dirty="0"/>
              <a:t>Learn @DLF Presentation</a:t>
            </a:r>
          </a:p>
          <a:p>
            <a:pPr lvl="1"/>
            <a:endParaRPr lang="en-US" sz="2000" i="1" dirty="0"/>
          </a:p>
        </p:txBody>
      </p:sp>
    </p:spTree>
    <p:extLst>
      <p:ext uri="{BB962C8B-B14F-4D97-AF65-F5344CB8AC3E}">
        <p14:creationId xmlns:p14="http://schemas.microsoft.com/office/powerpoint/2010/main" val="7634126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E7988-09B1-49EA-8257-3B7C1C0155A5}"/>
              </a:ext>
            </a:extLst>
          </p:cNvPr>
          <p:cNvSpPr>
            <a:spLocks noGrp="1"/>
          </p:cNvSpPr>
          <p:nvPr>
            <p:ph type="title"/>
          </p:nvPr>
        </p:nvSpPr>
        <p:spPr/>
        <p:txBody>
          <a:bodyPr>
            <a:normAutofit fontScale="90000"/>
          </a:bodyPr>
          <a:lstStyle/>
          <a:p>
            <a:r>
              <a:rPr lang="en-US" dirty="0">
                <a:cs typeface="Calibri Light"/>
              </a:rPr>
              <a:t>Break-Out Session: Programming the Library</a:t>
            </a:r>
            <a:endParaRPr lang="en-US" dirty="0"/>
          </a:p>
        </p:txBody>
      </p:sp>
      <p:sp>
        <p:nvSpPr>
          <p:cNvPr id="3" name="Content Placeholder 2">
            <a:extLst>
              <a:ext uri="{FF2B5EF4-FFF2-40B4-BE49-F238E27FC236}">
                <a16:creationId xmlns:a16="http://schemas.microsoft.com/office/drawing/2014/main" id="{14B5F836-FC91-4F46-A4DF-ECC020B1C3F9}"/>
              </a:ext>
            </a:extLst>
          </p:cNvPr>
          <p:cNvSpPr>
            <a:spLocks noGrp="1"/>
          </p:cNvSpPr>
          <p:nvPr>
            <p:ph idx="1"/>
          </p:nvPr>
        </p:nvSpPr>
        <p:spPr/>
        <p:txBody>
          <a:bodyPr vert="horz" lIns="91440" tIns="45720" rIns="91440" bIns="45720" rtlCol="0" anchor="t">
            <a:normAutofit/>
          </a:bodyPr>
          <a:lstStyle/>
          <a:p>
            <a:pPr lvl="1"/>
            <a:r>
              <a:rPr lang="en-US" sz="2000" dirty="0">
                <a:cs typeface="Calibri"/>
              </a:rPr>
              <a:t>Introduction: </a:t>
            </a:r>
          </a:p>
          <a:p>
            <a:pPr lvl="2"/>
            <a:r>
              <a:rPr lang="en-US" sz="1800" dirty="0">
                <a:cs typeface="Calibri"/>
              </a:rPr>
              <a:t>We are going to ask you to program the different goals and actions of a library. </a:t>
            </a:r>
          </a:p>
          <a:p>
            <a:pPr lvl="2"/>
            <a:r>
              <a:rPr lang="en-US" sz="1800" dirty="0">
                <a:cs typeface="Calibri"/>
              </a:rPr>
              <a:t>We will be practicing by putting these expressions into a computer program using a pseudo code language.</a:t>
            </a:r>
          </a:p>
          <a:p>
            <a:pPr lvl="2"/>
            <a:endParaRPr lang="en-US" sz="1800" dirty="0">
              <a:cs typeface="Calibri"/>
            </a:endParaRPr>
          </a:p>
          <a:p>
            <a:pPr lvl="1"/>
            <a:r>
              <a:rPr lang="en-US" sz="2000" dirty="0">
                <a:cs typeface="Calibri"/>
              </a:rPr>
              <a:t>Teaching moment: This exercise will provide a theorized example of the workings of an algorithm. In addition, it will give an introduction to coding with a balance between technical and comprehensive learning. </a:t>
            </a:r>
          </a:p>
        </p:txBody>
      </p:sp>
    </p:spTree>
    <p:extLst>
      <p:ext uri="{BB962C8B-B14F-4D97-AF65-F5344CB8AC3E}">
        <p14:creationId xmlns:p14="http://schemas.microsoft.com/office/powerpoint/2010/main" val="3201538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social media post&#10;&#10;Description generated with very high confidence">
            <a:extLst>
              <a:ext uri="{FF2B5EF4-FFF2-40B4-BE49-F238E27FC236}">
                <a16:creationId xmlns:a16="http://schemas.microsoft.com/office/drawing/2014/main" id="{C7E6907A-0B70-4633-8252-F90DC9E3C14D}"/>
              </a:ext>
            </a:extLst>
          </p:cNvPr>
          <p:cNvPicPr>
            <a:picLocks noChangeAspect="1"/>
          </p:cNvPicPr>
          <p:nvPr/>
        </p:nvPicPr>
        <p:blipFill>
          <a:blip r:embed="rId3"/>
          <a:stretch>
            <a:fillRect/>
          </a:stretch>
        </p:blipFill>
        <p:spPr>
          <a:xfrm>
            <a:off x="57191" y="64134"/>
            <a:ext cx="12139281" cy="5838974"/>
          </a:xfrm>
          <a:prstGeom prst="rect">
            <a:avLst/>
          </a:prstGeom>
        </p:spPr>
      </p:pic>
      <p:sp>
        <p:nvSpPr>
          <p:cNvPr id="5" name="TextBox 4">
            <a:extLst>
              <a:ext uri="{FF2B5EF4-FFF2-40B4-BE49-F238E27FC236}">
                <a16:creationId xmlns:a16="http://schemas.microsoft.com/office/drawing/2014/main" id="{BB6D41F8-F6EB-4864-B95F-337469F8F938}"/>
              </a:ext>
            </a:extLst>
          </p:cNvPr>
          <p:cNvSpPr txBox="1"/>
          <p:nvPr/>
        </p:nvSpPr>
        <p:spPr>
          <a:xfrm>
            <a:off x="863599" y="6248402"/>
            <a:ext cx="11006666"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https://en.wikipedia.org/wiki/Pseudocode</a:t>
            </a:r>
            <a:r>
              <a:rPr lang="en-US" dirty="0">
                <a:cs typeface="Calibri"/>
              </a:rPr>
              <a:t> </a:t>
            </a:r>
            <a:endParaRPr lang="en-US" dirty="0"/>
          </a:p>
        </p:txBody>
      </p:sp>
    </p:spTree>
    <p:extLst>
      <p:ext uri="{BB962C8B-B14F-4D97-AF65-F5344CB8AC3E}">
        <p14:creationId xmlns:p14="http://schemas.microsoft.com/office/powerpoint/2010/main" val="2897571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2403E-E790-4A8D-96B2-E19C65251C82}"/>
              </a:ext>
            </a:extLst>
          </p:cNvPr>
          <p:cNvSpPr>
            <a:spLocks noGrp="1"/>
          </p:cNvSpPr>
          <p:nvPr>
            <p:ph type="title"/>
          </p:nvPr>
        </p:nvSpPr>
        <p:spPr/>
        <p:txBody>
          <a:bodyPr/>
          <a:lstStyle/>
          <a:p>
            <a:r>
              <a:rPr lang="en-US" dirty="0">
                <a:cs typeface="Calibri Light"/>
              </a:rPr>
              <a:t>About Us</a:t>
            </a:r>
            <a:endParaRPr lang="en-US" dirty="0"/>
          </a:p>
        </p:txBody>
      </p:sp>
      <p:sp>
        <p:nvSpPr>
          <p:cNvPr id="3" name="Content Placeholder 2">
            <a:extLst>
              <a:ext uri="{FF2B5EF4-FFF2-40B4-BE49-F238E27FC236}">
                <a16:creationId xmlns:a16="http://schemas.microsoft.com/office/drawing/2014/main" id="{AE10B055-8E83-4C40-BC07-875E6B736B2D}"/>
              </a:ext>
            </a:extLst>
          </p:cNvPr>
          <p:cNvSpPr>
            <a:spLocks noGrp="1"/>
          </p:cNvSpPr>
          <p:nvPr>
            <p:ph idx="1"/>
          </p:nvPr>
        </p:nvSpPr>
        <p:spPr>
          <a:xfrm>
            <a:off x="4929762" y="1529578"/>
            <a:ext cx="6281873" cy="4097136"/>
          </a:xfrm>
        </p:spPr>
        <p:txBody>
          <a:bodyPr vert="horz" lIns="91440" tIns="45720" rIns="91440" bIns="45720" rtlCol="0" anchor="t">
            <a:noAutofit/>
          </a:bodyPr>
          <a:lstStyle/>
          <a:p>
            <a:r>
              <a:rPr lang="en-US" sz="2000" dirty="0">
                <a:cs typeface="Calibri"/>
              </a:rPr>
              <a:t>Jason A. Clark</a:t>
            </a:r>
          </a:p>
          <a:p>
            <a:pPr lvl="1"/>
            <a:r>
              <a:rPr lang="en-US" sz="1800" dirty="0">
                <a:cs typeface="Calibri"/>
              </a:rPr>
              <a:t>Associate Professor, Head of Archival Informatics and Special Collections, Montana State University</a:t>
            </a:r>
          </a:p>
          <a:p>
            <a:r>
              <a:rPr lang="en-US" sz="2000" dirty="0">
                <a:cs typeface="Calibri"/>
              </a:rPr>
              <a:t>Julian </a:t>
            </a:r>
            <a:r>
              <a:rPr lang="en-US" sz="2000" dirty="0" err="1">
                <a:cs typeface="Calibri"/>
              </a:rPr>
              <a:t>Kaptanian</a:t>
            </a:r>
            <a:endParaRPr lang="en-US" sz="2000" dirty="0">
              <a:cs typeface="Calibri"/>
            </a:endParaRPr>
          </a:p>
          <a:p>
            <a:pPr lvl="1"/>
            <a:r>
              <a:rPr lang="en-US" sz="1800" dirty="0">
                <a:cs typeface="Calibri"/>
              </a:rPr>
              <a:t>Research Assistant, History of Science and Technology Undergraduate Student</a:t>
            </a:r>
          </a:p>
          <a:p>
            <a:r>
              <a:rPr lang="en-US" sz="2000" dirty="0">
                <a:cs typeface="Calibri"/>
              </a:rPr>
              <a:t>Tyler Bass</a:t>
            </a:r>
          </a:p>
          <a:p>
            <a:pPr lvl="1"/>
            <a:r>
              <a:rPr lang="en-US" sz="1800" dirty="0">
                <a:cs typeface="Calibri"/>
              </a:rPr>
              <a:t>Research Assistant, Computer Science Undergraduate Student</a:t>
            </a:r>
            <a:endParaRPr lang="en-US" sz="2000" dirty="0">
              <a:cs typeface="Calibri"/>
            </a:endParaRPr>
          </a:p>
          <a:p>
            <a:pPr lvl="1"/>
            <a:endParaRPr lang="en-US" sz="1800" dirty="0">
              <a:cs typeface="Calibri"/>
            </a:endParaRPr>
          </a:p>
        </p:txBody>
      </p:sp>
    </p:spTree>
    <p:extLst>
      <p:ext uri="{BB962C8B-B14F-4D97-AF65-F5344CB8AC3E}">
        <p14:creationId xmlns:p14="http://schemas.microsoft.com/office/powerpoint/2010/main" val="40124045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close up of text on a black background&#10;&#10;Description generated with very high confidence">
            <a:extLst>
              <a:ext uri="{FF2B5EF4-FFF2-40B4-BE49-F238E27FC236}">
                <a16:creationId xmlns:a16="http://schemas.microsoft.com/office/drawing/2014/main" id="{94F5B729-C6D0-440C-84DF-ECDB24CB9807}"/>
              </a:ext>
            </a:extLst>
          </p:cNvPr>
          <p:cNvPicPr>
            <a:picLocks noChangeAspect="1"/>
          </p:cNvPicPr>
          <p:nvPr/>
        </p:nvPicPr>
        <p:blipFill>
          <a:blip r:embed="rId3"/>
          <a:stretch>
            <a:fillRect/>
          </a:stretch>
        </p:blipFill>
        <p:spPr>
          <a:xfrm>
            <a:off x="2523067" y="54623"/>
            <a:ext cx="7145866" cy="6697952"/>
          </a:xfrm>
          <a:prstGeom prst="rect">
            <a:avLst/>
          </a:prstGeom>
        </p:spPr>
      </p:pic>
    </p:spTree>
    <p:extLst>
      <p:ext uri="{BB962C8B-B14F-4D97-AF65-F5344CB8AC3E}">
        <p14:creationId xmlns:p14="http://schemas.microsoft.com/office/powerpoint/2010/main" val="3595432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7FD6-783A-4379-8B42-861952F6D345}"/>
              </a:ext>
            </a:extLst>
          </p:cNvPr>
          <p:cNvSpPr>
            <a:spLocks noGrp="1"/>
          </p:cNvSpPr>
          <p:nvPr>
            <p:ph type="title"/>
          </p:nvPr>
        </p:nvSpPr>
        <p:spPr/>
        <p:txBody>
          <a:bodyPr/>
          <a:lstStyle/>
          <a:p>
            <a:r>
              <a:rPr lang="en-US" dirty="0"/>
              <a:t>Breakout Session: Steps</a:t>
            </a:r>
          </a:p>
        </p:txBody>
      </p:sp>
      <p:sp>
        <p:nvSpPr>
          <p:cNvPr id="3" name="Content Placeholder 2">
            <a:extLst>
              <a:ext uri="{FF2B5EF4-FFF2-40B4-BE49-F238E27FC236}">
                <a16:creationId xmlns:a16="http://schemas.microsoft.com/office/drawing/2014/main" id="{9D023859-A683-4BD9-9E1A-5D86CDCFC9B7}"/>
              </a:ext>
            </a:extLst>
          </p:cNvPr>
          <p:cNvSpPr>
            <a:spLocks noGrp="1"/>
          </p:cNvSpPr>
          <p:nvPr>
            <p:ph idx="1"/>
          </p:nvPr>
        </p:nvSpPr>
        <p:spPr/>
        <p:txBody>
          <a:bodyPr vert="horz" lIns="91440" tIns="45720" rIns="91440" bIns="45720" rtlCol="0" anchor="t">
            <a:normAutofit/>
          </a:bodyPr>
          <a:lstStyle/>
          <a:p>
            <a:pPr marL="0" indent="0">
              <a:buNone/>
            </a:pPr>
            <a:endParaRPr lang="en-US" sz="2400" dirty="0">
              <a:cs typeface="Calibri"/>
            </a:endParaRPr>
          </a:p>
          <a:p>
            <a:pPr marL="457200" indent="-457200">
              <a:buFont typeface="+mj-lt"/>
              <a:buAutoNum type="arabicPeriod"/>
            </a:pPr>
            <a:r>
              <a:rPr lang="en-US" sz="2400" dirty="0"/>
              <a:t>Open​ </a:t>
            </a:r>
            <a:r>
              <a:rPr lang="en-US" sz="2400" dirty="0">
                <a:hlinkClick r:id="rId3"/>
              </a:rPr>
              <a:t>PseudoCode template </a:t>
            </a:r>
            <a:r>
              <a:rPr lang="en-US" sz="2400" dirty="0"/>
              <a:t>in text editor</a:t>
            </a:r>
          </a:p>
          <a:p>
            <a:pPr marL="457200" indent="-457200">
              <a:buFont typeface="+mj-lt"/>
              <a:buAutoNum type="arabicPeriod"/>
            </a:pPr>
            <a:endParaRPr lang="en-US" sz="2400" dirty="0"/>
          </a:p>
          <a:p>
            <a:pPr marL="457200" indent="-457200">
              <a:buFont typeface="+mj-lt"/>
              <a:buAutoNum type="arabicPeriod"/>
            </a:pPr>
            <a:r>
              <a:rPr lang="en-US" sz="2400" dirty="0"/>
              <a:t>Work through adding values and encoding decisions individually.</a:t>
            </a:r>
          </a:p>
          <a:p>
            <a:pPr marL="914400" lvl="1" indent="-457200">
              <a:buFont typeface="+mj-lt"/>
              <a:buAutoNum type="arabicPeriod"/>
            </a:pPr>
            <a:r>
              <a:rPr lang="en-US" sz="2200" dirty="0"/>
              <a:t>One goal is complex​, you will need to add methods.</a:t>
            </a:r>
          </a:p>
          <a:p>
            <a:pPr marL="457200" lvl="1" indent="0">
              <a:buNone/>
            </a:pPr>
            <a:endParaRPr lang="en-US" sz="2400" dirty="0"/>
          </a:p>
          <a:p>
            <a:pPr marL="457200" indent="-457200">
              <a:buFont typeface="+mj-lt"/>
              <a:buAutoNum type="arabicPeriod"/>
            </a:pPr>
            <a:r>
              <a:rPr lang="en-US" sz="2400" dirty="0"/>
              <a:t>Come back together to discuss.</a:t>
            </a:r>
          </a:p>
        </p:txBody>
      </p:sp>
    </p:spTree>
    <p:extLst>
      <p:ext uri="{BB962C8B-B14F-4D97-AF65-F5344CB8AC3E}">
        <p14:creationId xmlns:p14="http://schemas.microsoft.com/office/powerpoint/2010/main" val="3940951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7FD6-783A-4379-8B42-861952F6D345}"/>
              </a:ext>
            </a:extLst>
          </p:cNvPr>
          <p:cNvSpPr>
            <a:spLocks noGrp="1"/>
          </p:cNvSpPr>
          <p:nvPr>
            <p:ph type="title"/>
          </p:nvPr>
        </p:nvSpPr>
        <p:spPr/>
        <p:txBody>
          <a:bodyPr/>
          <a:lstStyle/>
          <a:p>
            <a:r>
              <a:rPr lang="en-US" dirty="0">
                <a:cs typeface="Calibri Light"/>
              </a:rPr>
              <a:t>Discussion </a:t>
            </a:r>
            <a:endParaRPr lang="en-US" dirty="0"/>
          </a:p>
        </p:txBody>
      </p:sp>
      <p:sp>
        <p:nvSpPr>
          <p:cNvPr id="3" name="Content Placeholder 2">
            <a:extLst>
              <a:ext uri="{FF2B5EF4-FFF2-40B4-BE49-F238E27FC236}">
                <a16:creationId xmlns:a16="http://schemas.microsoft.com/office/drawing/2014/main" id="{9D023859-A683-4BD9-9E1A-5D86CDCFC9B7}"/>
              </a:ext>
            </a:extLst>
          </p:cNvPr>
          <p:cNvSpPr>
            <a:spLocks noGrp="1"/>
          </p:cNvSpPr>
          <p:nvPr>
            <p:ph idx="1"/>
          </p:nvPr>
        </p:nvSpPr>
        <p:spPr/>
        <p:txBody>
          <a:bodyPr vert="horz" lIns="91440" tIns="45720" rIns="91440" bIns="45720" rtlCol="0" anchor="t">
            <a:normAutofit lnSpcReduction="10000"/>
          </a:bodyPr>
          <a:lstStyle/>
          <a:p>
            <a:r>
              <a:rPr lang="en-US" sz="2400" dirty="0">
                <a:cs typeface="Calibri"/>
              </a:rPr>
              <a:t>Answer the questions</a:t>
            </a:r>
          </a:p>
          <a:p>
            <a:pPr marL="914400" lvl="1" indent="-457200" fontAlgn="base">
              <a:buAutoNum type="arabicPeriod"/>
            </a:pPr>
            <a:r>
              <a:rPr lang="en-US" sz="2400" dirty="0"/>
              <a:t>What were some of your goals?​</a:t>
            </a:r>
          </a:p>
          <a:p>
            <a:pPr marL="914400" lvl="1" indent="-457200" fontAlgn="base">
              <a:buAutoNum type="arabicPeriod"/>
            </a:pPr>
            <a:r>
              <a:rPr lang="en-US" sz="2400" dirty="0"/>
              <a:t>How did you decide on your locations and actions?​</a:t>
            </a:r>
          </a:p>
          <a:p>
            <a:pPr marL="914400" lvl="1" indent="-457200" fontAlgn="base">
              <a:buAutoNum type="arabicPeriod"/>
            </a:pPr>
            <a:r>
              <a:rPr lang="en-US" sz="2400" dirty="0"/>
              <a:t>How do you view the role of a programmer and what are some of the challenges they may face when creating algorithms?​</a:t>
            </a:r>
          </a:p>
          <a:p>
            <a:pPr marL="914400" lvl="1" indent="-457200" fontAlgn="base">
              <a:buAutoNum type="arabicPeriod"/>
            </a:pPr>
            <a:r>
              <a:rPr lang="en-US" sz="2400" dirty="0"/>
              <a:t>How is the algorithm different from human direction?​</a:t>
            </a:r>
          </a:p>
          <a:p>
            <a:pPr marL="914400" lvl="1" indent="-457200" fontAlgn="base">
              <a:buAutoNum type="arabicPeriod"/>
            </a:pPr>
            <a:r>
              <a:rPr lang="en-US" sz="2400" dirty="0"/>
              <a:t>How do you see bias in the algorithm you created?</a:t>
            </a:r>
            <a:endParaRPr lang="en-US" sz="2400" dirty="0">
              <a:cs typeface="Calibri"/>
            </a:endParaRPr>
          </a:p>
          <a:p>
            <a:pPr lvl="1"/>
            <a:endParaRPr lang="en-US" dirty="0">
              <a:cs typeface="Calibri"/>
            </a:endParaRPr>
          </a:p>
        </p:txBody>
      </p:sp>
    </p:spTree>
    <p:extLst>
      <p:ext uri="{BB962C8B-B14F-4D97-AF65-F5344CB8AC3E}">
        <p14:creationId xmlns:p14="http://schemas.microsoft.com/office/powerpoint/2010/main" val="24592802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7FD6-783A-4379-8B42-861952F6D345}"/>
              </a:ext>
            </a:extLst>
          </p:cNvPr>
          <p:cNvSpPr>
            <a:spLocks noGrp="1"/>
          </p:cNvSpPr>
          <p:nvPr>
            <p:ph type="title"/>
          </p:nvPr>
        </p:nvSpPr>
        <p:spPr/>
        <p:txBody>
          <a:bodyPr/>
          <a:lstStyle/>
          <a:p>
            <a:r>
              <a:rPr lang="en-US" dirty="0">
                <a:cs typeface="Calibri Light"/>
              </a:rPr>
              <a:t>Session Module (released as OER) </a:t>
            </a:r>
            <a:endParaRPr lang="en-US" dirty="0"/>
          </a:p>
        </p:txBody>
      </p:sp>
      <p:sp>
        <p:nvSpPr>
          <p:cNvPr id="3" name="Content Placeholder 2">
            <a:extLst>
              <a:ext uri="{FF2B5EF4-FFF2-40B4-BE49-F238E27FC236}">
                <a16:creationId xmlns:a16="http://schemas.microsoft.com/office/drawing/2014/main" id="{9D023859-A683-4BD9-9E1A-5D86CDCFC9B7}"/>
              </a:ext>
            </a:extLst>
          </p:cNvPr>
          <p:cNvSpPr>
            <a:spLocks noGrp="1"/>
          </p:cNvSpPr>
          <p:nvPr>
            <p:ph idx="1"/>
          </p:nvPr>
        </p:nvSpPr>
        <p:spPr/>
        <p:txBody>
          <a:bodyPr vert="horz" lIns="91440" tIns="45720" rIns="91440" bIns="45720" rtlCol="0" anchor="t">
            <a:normAutofit/>
          </a:bodyPr>
          <a:lstStyle/>
          <a:p>
            <a:r>
              <a:rPr lang="en-US" sz="2800" dirty="0">
                <a:cs typeface="Calibri"/>
              </a:rPr>
              <a:t>Module 1 released</a:t>
            </a:r>
          </a:p>
          <a:p>
            <a:pPr lvl="1"/>
            <a:r>
              <a:rPr lang="en-US" sz="2800" dirty="0">
                <a:cs typeface="Calibri"/>
              </a:rPr>
              <a:t>Slides</a:t>
            </a:r>
          </a:p>
          <a:p>
            <a:pPr lvl="1"/>
            <a:r>
              <a:rPr lang="en-US" sz="2800" dirty="0">
                <a:cs typeface="Calibri"/>
              </a:rPr>
              <a:t>Breakout Session (Instructions + Pseudocode)</a:t>
            </a:r>
          </a:p>
          <a:p>
            <a:pPr lvl="1"/>
            <a:r>
              <a:rPr lang="en-US" sz="2800" dirty="0">
                <a:cs typeface="Calibri"/>
              </a:rPr>
              <a:t>Teaching Tool</a:t>
            </a:r>
          </a:p>
          <a:p>
            <a:pPr lvl="1"/>
            <a:r>
              <a:rPr lang="en-US" sz="2800" dirty="0">
                <a:cs typeface="Calibri"/>
              </a:rPr>
              <a:t>Reading List</a:t>
            </a:r>
          </a:p>
          <a:p>
            <a:pPr marL="457200" lvl="1" indent="0">
              <a:buNone/>
            </a:pPr>
            <a:endParaRPr lang="en-US" dirty="0">
              <a:cs typeface="Calibri"/>
              <a:hlinkClick r:id="rId3"/>
            </a:endParaRPr>
          </a:p>
          <a:p>
            <a:pPr marL="457200" lvl="1" indent="0">
              <a:buNone/>
            </a:pPr>
            <a:r>
              <a:rPr lang="en-US" sz="1800" dirty="0">
                <a:cs typeface="Calibri"/>
                <a:hlinkClick r:id="rId3"/>
              </a:rPr>
              <a:t>https://github.com/jasonclark/algorithmic-awareness/tree/master/modules</a:t>
            </a:r>
            <a:r>
              <a:rPr lang="en-US" sz="1800" dirty="0">
                <a:cs typeface="Calibri"/>
              </a:rPr>
              <a:t> </a:t>
            </a:r>
          </a:p>
        </p:txBody>
      </p:sp>
    </p:spTree>
    <p:extLst>
      <p:ext uri="{BB962C8B-B14F-4D97-AF65-F5344CB8AC3E}">
        <p14:creationId xmlns:p14="http://schemas.microsoft.com/office/powerpoint/2010/main" val="41133833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8605-710D-4114-8493-3C4023D33F3C}"/>
              </a:ext>
            </a:extLst>
          </p:cNvPr>
          <p:cNvSpPr>
            <a:spLocks noGrp="1"/>
          </p:cNvSpPr>
          <p:nvPr>
            <p:ph type="title"/>
          </p:nvPr>
        </p:nvSpPr>
        <p:spPr/>
        <p:txBody>
          <a:bodyPr/>
          <a:lstStyle/>
          <a:p>
            <a:pPr algn="ctr"/>
            <a:r>
              <a:rPr lang="en-US" dirty="0">
                <a:cs typeface="Calibri Light"/>
              </a:rPr>
              <a:t>Questions?</a:t>
            </a:r>
          </a:p>
        </p:txBody>
      </p:sp>
      <p:sp>
        <p:nvSpPr>
          <p:cNvPr id="3" name="Content Placeholder 2">
            <a:extLst>
              <a:ext uri="{FF2B5EF4-FFF2-40B4-BE49-F238E27FC236}">
                <a16:creationId xmlns:a16="http://schemas.microsoft.com/office/drawing/2014/main" id="{F9CF1FA8-5402-45FB-9C9C-90F101B770BC}"/>
              </a:ext>
            </a:extLst>
          </p:cNvPr>
          <p:cNvSpPr>
            <a:spLocks noGrp="1"/>
          </p:cNvSpPr>
          <p:nvPr>
            <p:ph type="body" idx="1"/>
          </p:nvPr>
        </p:nvSpPr>
        <p:spPr/>
        <p:txBody>
          <a:bodyPr vert="horz" lIns="91440" tIns="45720" rIns="91440" bIns="45720" rtlCol="0" anchor="t">
            <a:normAutofit/>
          </a:bodyPr>
          <a:lstStyle/>
          <a:p>
            <a:pPr algn="ctr"/>
            <a:r>
              <a:rPr lang="en-US" dirty="0">
                <a:cs typeface="Calibri"/>
              </a:rPr>
              <a:t>Comments? Survey?</a:t>
            </a:r>
          </a:p>
        </p:txBody>
      </p:sp>
    </p:spTree>
    <p:extLst>
      <p:ext uri="{BB962C8B-B14F-4D97-AF65-F5344CB8AC3E}">
        <p14:creationId xmlns:p14="http://schemas.microsoft.com/office/powerpoint/2010/main" val="494395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4205-067C-44D5-9C0A-F6858E3299D8}"/>
              </a:ext>
            </a:extLst>
          </p:cNvPr>
          <p:cNvSpPr>
            <a:spLocks noGrp="1"/>
          </p:cNvSpPr>
          <p:nvPr>
            <p:ph type="title"/>
          </p:nvPr>
        </p:nvSpPr>
        <p:spPr/>
        <p:txBody>
          <a:bodyPr/>
          <a:lstStyle/>
          <a:p>
            <a:r>
              <a:rPr lang="en-US" dirty="0">
                <a:cs typeface="Calibri Light"/>
              </a:rPr>
              <a:t>Class Survey</a:t>
            </a:r>
            <a:endParaRPr lang="en-US" dirty="0"/>
          </a:p>
        </p:txBody>
      </p:sp>
      <p:sp>
        <p:nvSpPr>
          <p:cNvPr id="3" name="Content Placeholder 2">
            <a:extLst>
              <a:ext uri="{FF2B5EF4-FFF2-40B4-BE49-F238E27FC236}">
                <a16:creationId xmlns:a16="http://schemas.microsoft.com/office/drawing/2014/main" id="{D4D4DA9F-CCB7-4B9B-A8F5-6FF14312135E}"/>
              </a:ext>
            </a:extLst>
          </p:cNvPr>
          <p:cNvSpPr>
            <a:spLocks noGrp="1"/>
          </p:cNvSpPr>
          <p:nvPr>
            <p:ph idx="1"/>
          </p:nvPr>
        </p:nvSpPr>
        <p:spPr>
          <a:xfrm>
            <a:off x="5104068" y="443752"/>
            <a:ext cx="6281873" cy="5248622"/>
          </a:xfrm>
        </p:spPr>
        <p:txBody>
          <a:bodyPr vert="horz" lIns="91440" tIns="45720" rIns="91440" bIns="45720" rtlCol="0" anchor="ctr">
            <a:noAutofit/>
          </a:bodyPr>
          <a:lstStyle/>
          <a:p>
            <a:pPr marL="0" indent="0">
              <a:buNone/>
            </a:pPr>
            <a:endParaRPr lang="en-US" sz="2400" dirty="0">
              <a:ea typeface="+mn-lt"/>
              <a:cs typeface="+mn-lt"/>
            </a:endParaRPr>
          </a:p>
          <a:p>
            <a:pPr>
              <a:buAutoNum type="arabicPeriod"/>
            </a:pPr>
            <a:r>
              <a:rPr lang="en-US" sz="2400" dirty="0"/>
              <a:t>What did you enjoy/find most educational about the class?</a:t>
            </a:r>
            <a:endParaRPr lang="en-US" sz="2400" dirty="0">
              <a:ea typeface="+mn-lt"/>
              <a:cs typeface="+mn-lt"/>
            </a:endParaRPr>
          </a:p>
          <a:p>
            <a:pPr>
              <a:buAutoNum type="arabicPeriod"/>
            </a:pPr>
            <a:r>
              <a:rPr lang="en-US" sz="2400" dirty="0"/>
              <a:t>What could be changed/improved upon in the next class?</a:t>
            </a:r>
            <a:endParaRPr lang="en-US" sz="2400" dirty="0">
              <a:ea typeface="+mn-lt"/>
              <a:cs typeface="+mn-lt"/>
            </a:endParaRPr>
          </a:p>
          <a:p>
            <a:pPr>
              <a:buAutoNum type="arabicPeriod"/>
            </a:pPr>
            <a:r>
              <a:rPr lang="en-US" sz="2400" dirty="0"/>
              <a:t>What would you be most interested in learning about algorithms in the future?</a:t>
            </a:r>
            <a:endParaRPr lang="en-US" sz="2400" dirty="0">
              <a:ea typeface="+mn-lt"/>
              <a:cs typeface="+mn-lt"/>
            </a:endParaRPr>
          </a:p>
          <a:p>
            <a:pPr>
              <a:buAutoNum type="arabicPeriod"/>
            </a:pPr>
            <a:r>
              <a:rPr lang="en-US" sz="2400" dirty="0"/>
              <a:t>What did you learn about algorithms?</a:t>
            </a:r>
            <a:endParaRPr lang="en-US" sz="2400" dirty="0">
              <a:ea typeface="+mn-lt"/>
              <a:cs typeface="+mn-lt"/>
            </a:endParaRPr>
          </a:p>
          <a:p>
            <a:pPr marL="0">
              <a:buAutoNum type="arabicPeriod"/>
            </a:pPr>
            <a:r>
              <a:rPr lang="en-US" sz="2400" dirty="0"/>
              <a:t>Do you feel confident you could teach another person what an algorithm is?</a:t>
            </a:r>
            <a:endParaRPr lang="en-US" sz="2400" dirty="0">
              <a:ea typeface="+mn-lt"/>
              <a:cs typeface="+mn-lt"/>
            </a:endParaRPr>
          </a:p>
          <a:p>
            <a:pPr>
              <a:buAutoNum type="arabicPeriod"/>
            </a:pPr>
            <a:r>
              <a:rPr lang="en-US" sz="2400" dirty="0"/>
              <a:t>Was the class clear and organized?</a:t>
            </a:r>
            <a:endParaRPr lang="en-US" sz="2400" dirty="0">
              <a:ea typeface="+mn-lt"/>
              <a:cs typeface="+mn-lt"/>
            </a:endParaRPr>
          </a:p>
          <a:p>
            <a:pPr>
              <a:buAutoNum type="arabicPeriod"/>
            </a:pPr>
            <a:r>
              <a:rPr lang="en-US" sz="2400" dirty="0"/>
              <a:t>What did you think of the class exercise</a:t>
            </a:r>
            <a:r>
              <a:rPr lang="en-US" sz="2400" dirty="0">
                <a:ea typeface="+mn-lt"/>
                <a:cs typeface="+mn-lt"/>
              </a:rPr>
              <a:t>?</a:t>
            </a:r>
          </a:p>
        </p:txBody>
      </p:sp>
    </p:spTree>
    <p:extLst>
      <p:ext uri="{BB962C8B-B14F-4D97-AF65-F5344CB8AC3E}">
        <p14:creationId xmlns:p14="http://schemas.microsoft.com/office/powerpoint/2010/main" val="4135944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0CE22-1045-4DE6-BAB7-553DE2716B16}"/>
              </a:ext>
            </a:extLst>
          </p:cNvPr>
          <p:cNvSpPr>
            <a:spLocks noGrp="1"/>
          </p:cNvSpPr>
          <p:nvPr>
            <p:ph type="title"/>
          </p:nvPr>
        </p:nvSpPr>
        <p:spPr/>
        <p:txBody>
          <a:bodyPr/>
          <a:lstStyle/>
          <a:p>
            <a:r>
              <a:rPr lang="en-US" dirty="0">
                <a:cs typeface="Calibri Light"/>
              </a:rPr>
              <a:t>Grant Idea</a:t>
            </a:r>
            <a:endParaRPr lang="en-US" dirty="0"/>
          </a:p>
        </p:txBody>
      </p:sp>
      <p:sp>
        <p:nvSpPr>
          <p:cNvPr id="3" name="Content Placeholder 2">
            <a:extLst>
              <a:ext uri="{FF2B5EF4-FFF2-40B4-BE49-F238E27FC236}">
                <a16:creationId xmlns:a16="http://schemas.microsoft.com/office/drawing/2014/main" id="{9640A163-1FDC-47D1-8AF6-F54FECFF2A88}"/>
              </a:ext>
            </a:extLst>
          </p:cNvPr>
          <p:cNvSpPr>
            <a:spLocks noGrp="1"/>
          </p:cNvSpPr>
          <p:nvPr>
            <p:ph idx="1"/>
          </p:nvPr>
        </p:nvSpPr>
        <p:spPr/>
        <p:txBody>
          <a:bodyPr>
            <a:normAutofit lnSpcReduction="10000"/>
          </a:bodyPr>
          <a:lstStyle/>
          <a:p>
            <a:r>
              <a:rPr lang="en-US" sz="2400" dirty="0"/>
              <a:t>We, and our patrons, routinely engage in systems that predict, recommend, and speculate about our interests based on the digital fingerprint we provide with our link clicks and “likes”, but we all struggle understanding how and why those systems work as they do.</a:t>
            </a:r>
          </a:p>
          <a:p>
            <a:r>
              <a:rPr lang="en-US" sz="2400" dirty="0"/>
              <a:t>IMLS Laura Bush 21st Century Librarian Program</a:t>
            </a:r>
          </a:p>
          <a:p>
            <a:pPr lvl="1"/>
            <a:r>
              <a:rPr lang="en-US" sz="2200" dirty="0"/>
              <a:t>Institute of Museum and Library Services</a:t>
            </a:r>
          </a:p>
          <a:p>
            <a:r>
              <a:rPr lang="en-US" sz="2000" dirty="0">
                <a:hlinkClick r:id="rId3"/>
              </a:rPr>
              <a:t>https://www.imls.gov/grants/awarded/re-72-17-0103-17</a:t>
            </a:r>
            <a:r>
              <a:rPr lang="en-US" sz="2000" dirty="0"/>
              <a:t> </a:t>
            </a:r>
          </a:p>
        </p:txBody>
      </p:sp>
    </p:spTree>
    <p:extLst>
      <p:ext uri="{BB962C8B-B14F-4D97-AF65-F5344CB8AC3E}">
        <p14:creationId xmlns:p14="http://schemas.microsoft.com/office/powerpoint/2010/main" val="3955154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Learning Objectives</a:t>
            </a:r>
            <a:endParaRPr lang="en-US" dirty="0"/>
          </a:p>
        </p:txBody>
      </p:sp>
      <p:sp>
        <p:nvSpPr>
          <p:cNvPr id="3" name="Content Placeholder 2">
            <a:extLst>
              <a:ext uri="{FF2B5EF4-FFF2-40B4-BE49-F238E27FC236}">
                <a16:creationId xmlns:a16="http://schemas.microsoft.com/office/drawing/2014/main" id="{4D2AC6D8-B109-4B3E-B748-999D715C8433}"/>
              </a:ext>
            </a:extLst>
          </p:cNvPr>
          <p:cNvSpPr>
            <a:spLocks noGrp="1"/>
          </p:cNvSpPr>
          <p:nvPr>
            <p:ph idx="1"/>
          </p:nvPr>
        </p:nvSpPr>
        <p:spPr/>
        <p:txBody>
          <a:bodyPr vert="horz" lIns="91440" tIns="45720" rIns="91440" bIns="45720" rtlCol="0" anchor="ctr">
            <a:noAutofit/>
          </a:bodyPr>
          <a:lstStyle/>
          <a:p>
            <a:pPr marL="342900" indent="-342900">
              <a:buAutoNum type="arabicPeriod"/>
            </a:pPr>
            <a:r>
              <a:rPr lang="en-US" sz="2400" dirty="0"/>
              <a:t>Identify and define algorithms in action within common online interactions such as the sorting of a news feed, an eCommerce experience, and a search experience.</a:t>
            </a:r>
            <a:br>
              <a:rPr lang="en-US" sz="2400" dirty="0">
                <a:ea typeface="+mn-lt"/>
                <a:cs typeface="+mn-lt"/>
              </a:rPr>
            </a:br>
            <a:endParaRPr lang="en-US" sz="2400" dirty="0">
              <a:ea typeface="+mn-lt"/>
              <a:cs typeface="+mn-lt"/>
            </a:endParaRPr>
          </a:p>
          <a:p>
            <a:pPr>
              <a:buAutoNum type="arabicPeriod"/>
            </a:pPr>
            <a:r>
              <a:rPr lang="en-US" sz="2400" dirty="0"/>
              <a:t> Learn how Algorithmic Awareness as a concept fits into the ACRL Framework</a:t>
            </a:r>
            <a:br>
              <a:rPr lang="en-US" sz="2400" dirty="0"/>
            </a:br>
            <a:endParaRPr lang="en-US" sz="2400" dirty="0"/>
          </a:p>
          <a:p>
            <a:pPr>
              <a:buAutoNum type="arabicPeriod"/>
            </a:pPr>
            <a:r>
              <a:rPr lang="en-US" sz="2400" dirty="0"/>
              <a:t> Apply session modules (released as OER) as actionable steps for teaching about algorithms in their own information literacy instruction</a:t>
            </a:r>
          </a:p>
        </p:txBody>
      </p:sp>
    </p:spTree>
    <p:extLst>
      <p:ext uri="{BB962C8B-B14F-4D97-AF65-F5344CB8AC3E}">
        <p14:creationId xmlns:p14="http://schemas.microsoft.com/office/powerpoint/2010/main" val="2276684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cs typeface="Calibri Light"/>
              </a:rPr>
              <a:t>Definitions</a:t>
            </a:r>
            <a:endParaRPr lang="en-US" dirty="0"/>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p:txBody>
          <a:bodyPr vert="horz" lIns="91440" tIns="45720" rIns="91440" bIns="45720" rtlCol="0" anchor="t">
            <a:normAutofit/>
          </a:bodyPr>
          <a:lstStyle/>
          <a:p>
            <a:pPr marL="0" indent="0">
              <a:buNone/>
            </a:pPr>
            <a:endParaRPr lang="en-US" sz="2400" dirty="0">
              <a:cs typeface="Calibri"/>
            </a:endParaRPr>
          </a:p>
          <a:p>
            <a:pPr marL="0" indent="0">
              <a:buNone/>
            </a:pPr>
            <a:r>
              <a:rPr lang="en-US" sz="3200" dirty="0">
                <a:cs typeface="Calibri"/>
              </a:rPr>
              <a:t>An algorithm is: </a:t>
            </a:r>
          </a:p>
          <a:p>
            <a:pPr marL="0" indent="0">
              <a:buNone/>
            </a:pPr>
            <a:endParaRPr lang="en-US" sz="3200" dirty="0">
              <a:cs typeface="Calibri"/>
            </a:endParaRPr>
          </a:p>
          <a:p>
            <a:pPr marL="0" indent="0" algn="ctr">
              <a:buNone/>
            </a:pPr>
            <a:r>
              <a:rPr lang="en-US" sz="3200" dirty="0">
                <a:cs typeface="Calibri"/>
              </a:rPr>
              <a:t>"a set of instructions that makes machines do something automatically according to a condition."</a:t>
            </a:r>
          </a:p>
        </p:txBody>
      </p:sp>
    </p:spTree>
    <p:extLst>
      <p:ext uri="{BB962C8B-B14F-4D97-AF65-F5344CB8AC3E}">
        <p14:creationId xmlns:p14="http://schemas.microsoft.com/office/powerpoint/2010/main" val="4188146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cs typeface="Calibri Light"/>
              </a:rPr>
              <a:t>Definitions</a:t>
            </a:r>
            <a:br>
              <a:rPr lang="en-US" dirty="0">
                <a:cs typeface="Calibri Light"/>
              </a:rPr>
            </a:br>
            <a:r>
              <a:rPr lang="en-US" sz="3600" dirty="0">
                <a:cs typeface="Calibri Light"/>
              </a:rPr>
              <a:t>(it’s complicated)</a:t>
            </a:r>
            <a:endParaRPr lang="en-US" sz="3600" dirty="0"/>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a:xfrm>
            <a:off x="5118447" y="1393370"/>
            <a:ext cx="6281873" cy="4658437"/>
          </a:xfrm>
        </p:spPr>
        <p:txBody>
          <a:bodyPr vert="horz" lIns="91440" tIns="45720" rIns="91440" bIns="45720" rtlCol="0" anchor="t">
            <a:noAutofit/>
          </a:bodyPr>
          <a:lstStyle/>
          <a:p>
            <a:r>
              <a:rPr lang="en-US" sz="2000" dirty="0">
                <a:cs typeface="Calibri"/>
              </a:rPr>
              <a:t>Can think of algorithms as a recipe: what are the ingredients (your inputs) and how are we preparing those to get a meal (the results)</a:t>
            </a:r>
          </a:p>
          <a:p>
            <a:pPr lvl="1"/>
            <a:r>
              <a:rPr lang="en-US" sz="2000" dirty="0">
                <a:cs typeface="Calibri"/>
              </a:rPr>
              <a:t>If you put X into a function, what is Y? And why?</a:t>
            </a:r>
          </a:p>
          <a:p>
            <a:pPr lvl="1"/>
            <a:endParaRPr lang="en-US" sz="2000" dirty="0">
              <a:cs typeface="Calibri"/>
            </a:endParaRPr>
          </a:p>
          <a:p>
            <a:r>
              <a:rPr lang="en-US" sz="2000" dirty="0">
                <a:cs typeface="Calibri"/>
              </a:rPr>
              <a:t>Matthew </a:t>
            </a:r>
            <a:r>
              <a:rPr lang="en-US" sz="2000" dirty="0" err="1">
                <a:cs typeface="Calibri"/>
              </a:rPr>
              <a:t>Reidsma</a:t>
            </a:r>
            <a:r>
              <a:rPr lang="en-US" sz="2000" dirty="0">
                <a:cs typeface="Calibri"/>
              </a:rPr>
              <a:t> claims a simple interpretation of a complex idea perpetuates misunderstanding. Instead, he claims, algorithms should be viewed as a large set of binary choices that create a "decision tree" based upon many variables that are not necessarily apparent to the user. </a:t>
            </a:r>
          </a:p>
          <a:p>
            <a:endParaRPr lang="en-US" sz="2400" dirty="0">
              <a:cs typeface="Calibri"/>
            </a:endParaRPr>
          </a:p>
        </p:txBody>
      </p:sp>
    </p:spTree>
    <p:extLst>
      <p:ext uri="{BB962C8B-B14F-4D97-AF65-F5344CB8AC3E}">
        <p14:creationId xmlns:p14="http://schemas.microsoft.com/office/powerpoint/2010/main" val="3635633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cs typeface="Calibri Light"/>
              </a:rPr>
              <a:t>Definitions Cont.</a:t>
            </a:r>
            <a:endParaRPr lang="en-US" dirty="0"/>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a:xfrm>
            <a:off x="5118447" y="1727200"/>
            <a:ext cx="6281873" cy="4324608"/>
          </a:xfrm>
        </p:spPr>
        <p:txBody>
          <a:bodyPr vert="horz" lIns="91440" tIns="45720" rIns="91440" bIns="45720" rtlCol="0" anchor="t">
            <a:normAutofit/>
          </a:bodyPr>
          <a:lstStyle/>
          <a:p>
            <a:pPr marL="0" indent="0">
              <a:buNone/>
            </a:pPr>
            <a:r>
              <a:rPr lang="en-US" sz="3600" dirty="0">
                <a:cs typeface="Calibri"/>
              </a:rPr>
              <a:t>Algorithmic Awareness</a:t>
            </a:r>
          </a:p>
          <a:p>
            <a:pPr marL="0" indent="0">
              <a:buNone/>
            </a:pPr>
            <a:endParaRPr lang="en-US" sz="3600" dirty="0"/>
          </a:p>
          <a:p>
            <a:pPr marL="457200" lvl="1" indent="0">
              <a:buNone/>
            </a:pPr>
            <a:r>
              <a:rPr lang="en-US" sz="3200" dirty="0">
                <a:cs typeface="Calibri"/>
              </a:rPr>
              <a:t>“an understanding around the rules that govern our software and shape our digital experiences”</a:t>
            </a:r>
            <a:endParaRPr lang="en-US" sz="3200" dirty="0"/>
          </a:p>
          <a:p>
            <a:pPr lvl="1"/>
            <a:endParaRPr lang="en-US" sz="3200" dirty="0">
              <a:cs typeface="Calibri"/>
            </a:endParaRPr>
          </a:p>
          <a:p>
            <a:endParaRPr lang="en-US" sz="3600" dirty="0">
              <a:cs typeface="Calibri"/>
            </a:endParaRPr>
          </a:p>
          <a:p>
            <a:endParaRPr lang="en-US" sz="3600" dirty="0">
              <a:cs typeface="Calibri"/>
            </a:endParaRPr>
          </a:p>
        </p:txBody>
      </p:sp>
    </p:spTree>
    <p:extLst>
      <p:ext uri="{BB962C8B-B14F-4D97-AF65-F5344CB8AC3E}">
        <p14:creationId xmlns:p14="http://schemas.microsoft.com/office/powerpoint/2010/main" val="3774021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are Complex</a:t>
            </a:r>
            <a:endParaRPr lang="en-US" dirty="0"/>
          </a:p>
        </p:txBody>
      </p:sp>
      <p:pic>
        <p:nvPicPr>
          <p:cNvPr id="6" name="Picture 6" descr="A screenshot of a cell phone&#10;&#10;Description generated with very high confidence">
            <a:extLst>
              <a:ext uri="{FF2B5EF4-FFF2-40B4-BE49-F238E27FC236}">
                <a16:creationId xmlns:a16="http://schemas.microsoft.com/office/drawing/2014/main" id="{2966E46E-91CF-4875-8122-35D9DD0D0A87}"/>
              </a:ext>
            </a:extLst>
          </p:cNvPr>
          <p:cNvPicPr>
            <a:picLocks noGrp="1" noChangeAspect="1"/>
          </p:cNvPicPr>
          <p:nvPr>
            <p:ph idx="1"/>
          </p:nvPr>
        </p:nvPicPr>
        <p:blipFill>
          <a:blip r:embed="rId3"/>
          <a:stretch>
            <a:fillRect/>
          </a:stretch>
        </p:blipFill>
        <p:spPr>
          <a:xfrm>
            <a:off x="5103206" y="1694488"/>
            <a:ext cx="6281873" cy="3283139"/>
          </a:xfrm>
          <a:prstGeom prst="rect">
            <a:avLst/>
          </a:prstGeom>
        </p:spPr>
      </p:pic>
      <p:sp>
        <p:nvSpPr>
          <p:cNvPr id="8" name="TextBox 7">
            <a:extLst>
              <a:ext uri="{FF2B5EF4-FFF2-40B4-BE49-F238E27FC236}">
                <a16:creationId xmlns:a16="http://schemas.microsoft.com/office/drawing/2014/main" id="{E14833F2-82DF-4FD9-99AF-EE2837FC8159}"/>
              </a:ext>
            </a:extLst>
          </p:cNvPr>
          <p:cNvSpPr txBox="1"/>
          <p:nvPr/>
        </p:nvSpPr>
        <p:spPr>
          <a:xfrm>
            <a:off x="5196840" y="5120640"/>
            <a:ext cx="60960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http://algonimator.thegeeq.gq/</a:t>
            </a:r>
            <a:r>
              <a:rPr lang="en-US" dirty="0"/>
              <a:t> </a:t>
            </a:r>
          </a:p>
        </p:txBody>
      </p:sp>
    </p:spTree>
    <p:extLst>
      <p:ext uri="{BB962C8B-B14F-4D97-AF65-F5344CB8AC3E}">
        <p14:creationId xmlns:p14="http://schemas.microsoft.com/office/powerpoint/2010/main" val="3419439683"/>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10B6F4"/>
      </a:accent1>
      <a:accent2>
        <a:srgbClr val="3C78C3"/>
      </a:accent2>
      <a:accent3>
        <a:srgbClr val="9F52D0"/>
      </a:accent3>
      <a:accent4>
        <a:srgbClr val="D64198"/>
      </a:accent4>
      <a:accent5>
        <a:srgbClr val="DA2228"/>
      </a:accent5>
      <a:accent6>
        <a:srgbClr val="F18318"/>
      </a:accent6>
      <a:hlink>
        <a:srgbClr val="38DDEC"/>
      </a:hlink>
      <a:folHlink>
        <a:srgbClr val="A8DEE8"/>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2172</TotalTime>
  <Words>1272</Words>
  <Application>Microsoft Macintosh PowerPoint</Application>
  <PresentationFormat>Widescreen</PresentationFormat>
  <Paragraphs>254</Paragraphs>
  <Slides>35</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Rockwell</vt:lpstr>
      <vt:lpstr>Wingdings</vt:lpstr>
      <vt:lpstr>Atlas</vt:lpstr>
      <vt:lpstr>Algorithmic Awareness</vt:lpstr>
      <vt:lpstr>Outline</vt:lpstr>
      <vt:lpstr>About Us</vt:lpstr>
      <vt:lpstr>Grant Idea</vt:lpstr>
      <vt:lpstr>Learning Objectives</vt:lpstr>
      <vt:lpstr>Definitions</vt:lpstr>
      <vt:lpstr>Definitions (it’s complicated)</vt:lpstr>
      <vt:lpstr>Definitions Cont.</vt:lpstr>
      <vt:lpstr>Algorithms are Complex</vt:lpstr>
      <vt:lpstr>Algorithms have  Material Consequences</vt:lpstr>
      <vt:lpstr>Algorithms have  Material Consequences</vt:lpstr>
      <vt:lpstr>Awareness Outside Our Field</vt:lpstr>
      <vt:lpstr>PowerPoint Presentation</vt:lpstr>
      <vt:lpstr>PowerPoint Presentation</vt:lpstr>
      <vt:lpstr>PowerPoint Presentation</vt:lpstr>
      <vt:lpstr>PowerPoint Presentation</vt:lpstr>
      <vt:lpstr>PowerPoint Presentation</vt:lpstr>
      <vt:lpstr>Algorithms in Action</vt:lpstr>
      <vt:lpstr>PowerPoint Presentation</vt:lpstr>
      <vt:lpstr>Teaching Tool</vt:lpstr>
      <vt:lpstr>Teaching Tool (cont.)</vt:lpstr>
      <vt:lpstr>PowerPoint Presentation</vt:lpstr>
      <vt:lpstr>PowerPoint Presentation</vt:lpstr>
      <vt:lpstr>ACRL Framework</vt:lpstr>
      <vt:lpstr>ACRL Framework</vt:lpstr>
      <vt:lpstr>How Can we Teach These?</vt:lpstr>
      <vt:lpstr>How Can we Teach These?</vt:lpstr>
      <vt:lpstr>Break-Out Session: Programming the Library</vt:lpstr>
      <vt:lpstr>PowerPoint Presentation</vt:lpstr>
      <vt:lpstr>PowerPoint Presentation</vt:lpstr>
      <vt:lpstr>Breakout Session: Steps</vt:lpstr>
      <vt:lpstr>Discussion </vt:lpstr>
      <vt:lpstr>Session Module (released as OER) </vt:lpstr>
      <vt:lpstr>Questions?</vt:lpstr>
      <vt:lpstr>Class Survey</vt:lpstr>
    </vt:vector>
  </TitlesOfParts>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Clark, Jason</cp:lastModifiedBy>
  <cp:revision>543</cp:revision>
  <dcterms:created xsi:type="dcterms:W3CDTF">2013-07-15T20:26:40Z</dcterms:created>
  <dcterms:modified xsi:type="dcterms:W3CDTF">2018-07-16T22:08:18Z</dcterms:modified>
</cp:coreProperties>
</file>

<file path=docProps/thumbnail.jpeg>
</file>